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39"/>
  </p:notesMasterIdLst>
  <p:handoutMasterIdLst>
    <p:handoutMasterId r:id="rId40"/>
  </p:handoutMasterIdLst>
  <p:sldIdLst>
    <p:sldId id="268" r:id="rId3"/>
    <p:sldId id="258" r:id="rId4"/>
    <p:sldId id="260" r:id="rId5"/>
    <p:sldId id="270" r:id="rId6"/>
    <p:sldId id="261" r:id="rId7"/>
    <p:sldId id="277" r:id="rId8"/>
    <p:sldId id="278" r:id="rId9"/>
    <p:sldId id="279" r:id="rId10"/>
    <p:sldId id="280" r:id="rId11"/>
    <p:sldId id="281" r:id="rId12"/>
    <p:sldId id="282" r:id="rId13"/>
    <p:sldId id="301" r:id="rId14"/>
    <p:sldId id="302" r:id="rId15"/>
    <p:sldId id="259" r:id="rId16"/>
    <p:sldId id="299" r:id="rId17"/>
    <p:sldId id="262" r:id="rId18"/>
    <p:sldId id="263" r:id="rId19"/>
    <p:sldId id="264" r:id="rId20"/>
    <p:sldId id="265" r:id="rId21"/>
    <p:sldId id="266" r:id="rId22"/>
    <p:sldId id="271" r:id="rId23"/>
    <p:sldId id="273" r:id="rId24"/>
    <p:sldId id="272" r:id="rId25"/>
    <p:sldId id="285" r:id="rId26"/>
    <p:sldId id="287" r:id="rId27"/>
    <p:sldId id="288" r:id="rId28"/>
    <p:sldId id="289" r:id="rId29"/>
    <p:sldId id="290" r:id="rId30"/>
    <p:sldId id="283" r:id="rId31"/>
    <p:sldId id="284" r:id="rId32"/>
    <p:sldId id="298" r:id="rId33"/>
    <p:sldId id="297" r:id="rId34"/>
    <p:sldId id="300" r:id="rId35"/>
    <p:sldId id="294" r:id="rId36"/>
    <p:sldId id="296" r:id="rId37"/>
    <p:sldId id="293"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2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09" autoAdjust="0"/>
    <p:restoredTop sz="97327"/>
  </p:normalViewPr>
  <p:slideViewPr>
    <p:cSldViewPr snapToGrid="0">
      <p:cViewPr varScale="1">
        <p:scale>
          <a:sx n="113" d="100"/>
          <a:sy n="113" d="100"/>
        </p:scale>
        <p:origin x="252" y="10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4" d="100"/>
          <a:sy n="84" d="100"/>
        </p:scale>
        <p:origin x="387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82F316-4749-4538-98F0-D07204E91EF0}" type="doc">
      <dgm:prSet loTypeId="urn:microsoft.com/office/officeart/2005/8/layout/cycle1" loCatId="cycle" qsTypeId="urn:microsoft.com/office/officeart/2005/8/quickstyle/simple1" qsCatId="simple" csTypeId="urn:microsoft.com/office/officeart/2005/8/colors/accent6_2" csCatId="accent6" phldr="1"/>
      <dgm:spPr/>
      <dgm:t>
        <a:bodyPr/>
        <a:lstStyle/>
        <a:p>
          <a:endParaRPr lang="en-US"/>
        </a:p>
      </dgm:t>
    </dgm:pt>
    <dgm:pt modelId="{4D3DEBD5-3675-49A3-A09C-B7FB4865C801}">
      <dgm:prSet phldrT="[Text]"/>
      <dgm:spPr/>
      <dgm:t>
        <a:bodyPr/>
        <a:lstStyle/>
        <a:p>
          <a:r>
            <a:rPr lang="en-US" b="1" dirty="0">
              <a:solidFill>
                <a:srgbClr val="92D050"/>
              </a:solidFill>
            </a:rPr>
            <a:t>[1]             </a:t>
          </a:r>
          <a:r>
            <a:rPr lang="en-US" b="1" dirty="0"/>
            <a:t>Goal setting</a:t>
          </a:r>
        </a:p>
      </dgm:t>
    </dgm:pt>
    <dgm:pt modelId="{58931E6A-D919-49F6-BD55-24EF270DA9AD}" type="parTrans" cxnId="{8CCDE10E-1C24-42FC-9F30-BC779DB06FF5}">
      <dgm:prSet/>
      <dgm:spPr/>
      <dgm:t>
        <a:bodyPr/>
        <a:lstStyle/>
        <a:p>
          <a:endParaRPr lang="en-US"/>
        </a:p>
      </dgm:t>
    </dgm:pt>
    <dgm:pt modelId="{128AD0A2-BBD4-4895-9CDB-D669EE4A2FFB}" type="sibTrans" cxnId="{8CCDE10E-1C24-42FC-9F30-BC779DB06FF5}">
      <dgm:prSet/>
      <dgm:spPr/>
      <dgm:t>
        <a:bodyPr/>
        <a:lstStyle/>
        <a:p>
          <a:endParaRPr lang="en-US"/>
        </a:p>
      </dgm:t>
    </dgm:pt>
    <dgm:pt modelId="{EBEC9227-FB70-4E58-A3AD-5B4D305E9776}">
      <dgm:prSet phldrT="[Text]"/>
      <dgm:spPr/>
      <dgm:t>
        <a:bodyPr/>
        <a:lstStyle/>
        <a:p>
          <a:r>
            <a:rPr lang="en-US" b="1" dirty="0">
              <a:solidFill>
                <a:srgbClr val="92D050"/>
              </a:solidFill>
            </a:rPr>
            <a:t>[2] </a:t>
          </a:r>
          <a:r>
            <a:rPr lang="en-US" b="1" dirty="0"/>
            <a:t>Documenting performance</a:t>
          </a:r>
        </a:p>
      </dgm:t>
    </dgm:pt>
    <dgm:pt modelId="{B526985C-59B1-4AE6-8F2E-361E46BCE2E1}" type="parTrans" cxnId="{CF5A9813-C244-47A5-80F2-CC63AF3F918C}">
      <dgm:prSet/>
      <dgm:spPr/>
      <dgm:t>
        <a:bodyPr/>
        <a:lstStyle/>
        <a:p>
          <a:endParaRPr lang="en-US"/>
        </a:p>
      </dgm:t>
    </dgm:pt>
    <dgm:pt modelId="{67D66D3C-C592-4955-9661-73BB21384C3D}" type="sibTrans" cxnId="{CF5A9813-C244-47A5-80F2-CC63AF3F918C}">
      <dgm:prSet/>
      <dgm:spPr/>
      <dgm:t>
        <a:bodyPr/>
        <a:lstStyle/>
        <a:p>
          <a:endParaRPr lang="en-US"/>
        </a:p>
      </dgm:t>
    </dgm:pt>
    <dgm:pt modelId="{3E774AC5-3E85-4154-A559-DC096EDD512E}">
      <dgm:prSet phldrT="[Text]"/>
      <dgm:spPr/>
      <dgm:t>
        <a:bodyPr/>
        <a:lstStyle/>
        <a:p>
          <a:r>
            <a:rPr lang="en-US" b="1" dirty="0">
              <a:solidFill>
                <a:srgbClr val="92D050"/>
              </a:solidFill>
            </a:rPr>
            <a:t>[3]              </a:t>
          </a:r>
          <a:r>
            <a:rPr lang="en-US" b="1" dirty="0"/>
            <a:t>One-on-ones</a:t>
          </a:r>
        </a:p>
      </dgm:t>
    </dgm:pt>
    <dgm:pt modelId="{23376B00-0AA3-4B13-A191-CAF3507ED7AA}" type="parTrans" cxnId="{0F6BE98A-CE7A-4C3B-93ED-730C3D31C412}">
      <dgm:prSet/>
      <dgm:spPr/>
      <dgm:t>
        <a:bodyPr/>
        <a:lstStyle/>
        <a:p>
          <a:endParaRPr lang="en-US"/>
        </a:p>
      </dgm:t>
    </dgm:pt>
    <dgm:pt modelId="{E46F740A-BFCF-406E-9293-036E28B80505}" type="sibTrans" cxnId="{0F6BE98A-CE7A-4C3B-93ED-730C3D31C412}">
      <dgm:prSet/>
      <dgm:spPr/>
      <dgm:t>
        <a:bodyPr/>
        <a:lstStyle/>
        <a:p>
          <a:endParaRPr lang="en-US"/>
        </a:p>
      </dgm:t>
    </dgm:pt>
    <dgm:pt modelId="{5D401652-247D-4299-848C-42951C1653B8}">
      <dgm:prSet phldrT="[Text]"/>
      <dgm:spPr/>
      <dgm:t>
        <a:bodyPr/>
        <a:lstStyle/>
        <a:p>
          <a:r>
            <a:rPr lang="en-US" b="1" dirty="0">
              <a:solidFill>
                <a:srgbClr val="92D050"/>
              </a:solidFill>
            </a:rPr>
            <a:t>[4]         </a:t>
          </a:r>
          <a:r>
            <a:rPr lang="en-US" b="1" dirty="0"/>
            <a:t>Annual review</a:t>
          </a:r>
        </a:p>
      </dgm:t>
    </dgm:pt>
    <dgm:pt modelId="{DB54C04D-A4F0-4C6F-8220-BCBD5B89A91F}" type="parTrans" cxnId="{29B8E305-6E81-4EFC-9AAB-E86BE3FCEA70}">
      <dgm:prSet/>
      <dgm:spPr/>
      <dgm:t>
        <a:bodyPr/>
        <a:lstStyle/>
        <a:p>
          <a:endParaRPr lang="en-US"/>
        </a:p>
      </dgm:t>
    </dgm:pt>
    <dgm:pt modelId="{54022401-1308-4F98-AFB9-FB871D7FD4E4}" type="sibTrans" cxnId="{29B8E305-6E81-4EFC-9AAB-E86BE3FCEA70}">
      <dgm:prSet/>
      <dgm:spPr/>
      <dgm:t>
        <a:bodyPr/>
        <a:lstStyle/>
        <a:p>
          <a:endParaRPr lang="en-US"/>
        </a:p>
      </dgm:t>
    </dgm:pt>
    <dgm:pt modelId="{927B319E-3429-4560-B894-D15DFDDED3E4}" type="pres">
      <dgm:prSet presAssocID="{C582F316-4749-4538-98F0-D07204E91EF0}" presName="cycle" presStyleCnt="0">
        <dgm:presLayoutVars>
          <dgm:dir/>
          <dgm:resizeHandles val="exact"/>
        </dgm:presLayoutVars>
      </dgm:prSet>
      <dgm:spPr/>
    </dgm:pt>
    <dgm:pt modelId="{659F7866-D71D-4245-AF44-414A6E9BC49D}" type="pres">
      <dgm:prSet presAssocID="{4D3DEBD5-3675-49A3-A09C-B7FB4865C801}" presName="dummy" presStyleCnt="0"/>
      <dgm:spPr/>
    </dgm:pt>
    <dgm:pt modelId="{071B5B3D-B86A-41C4-A809-FEAD7E8D558A}" type="pres">
      <dgm:prSet presAssocID="{4D3DEBD5-3675-49A3-A09C-B7FB4865C801}" presName="node" presStyleLbl="revTx" presStyleIdx="0" presStyleCnt="4">
        <dgm:presLayoutVars>
          <dgm:bulletEnabled val="1"/>
        </dgm:presLayoutVars>
      </dgm:prSet>
      <dgm:spPr/>
    </dgm:pt>
    <dgm:pt modelId="{578D688F-56C9-4C89-978A-47A1495E9367}" type="pres">
      <dgm:prSet presAssocID="{128AD0A2-BBD4-4895-9CDB-D669EE4A2FFB}" presName="sibTrans" presStyleLbl="node1" presStyleIdx="0" presStyleCnt="4"/>
      <dgm:spPr/>
    </dgm:pt>
    <dgm:pt modelId="{F4C63F13-4970-408F-A39A-9A32F4600355}" type="pres">
      <dgm:prSet presAssocID="{EBEC9227-FB70-4E58-A3AD-5B4D305E9776}" presName="dummy" presStyleCnt="0"/>
      <dgm:spPr/>
    </dgm:pt>
    <dgm:pt modelId="{48C8E482-6E1A-4AC6-B524-399C24F5C17C}" type="pres">
      <dgm:prSet presAssocID="{EBEC9227-FB70-4E58-A3AD-5B4D305E9776}" presName="node" presStyleLbl="revTx" presStyleIdx="1" presStyleCnt="4">
        <dgm:presLayoutVars>
          <dgm:bulletEnabled val="1"/>
        </dgm:presLayoutVars>
      </dgm:prSet>
      <dgm:spPr/>
    </dgm:pt>
    <dgm:pt modelId="{F6D58497-FD0B-4BBE-B6CD-B90A12448B2A}" type="pres">
      <dgm:prSet presAssocID="{67D66D3C-C592-4955-9661-73BB21384C3D}" presName="sibTrans" presStyleLbl="node1" presStyleIdx="1" presStyleCnt="4"/>
      <dgm:spPr/>
    </dgm:pt>
    <dgm:pt modelId="{923F5196-E43A-4BF0-A4E2-C1BC3FAC470A}" type="pres">
      <dgm:prSet presAssocID="{3E774AC5-3E85-4154-A559-DC096EDD512E}" presName="dummy" presStyleCnt="0"/>
      <dgm:spPr/>
    </dgm:pt>
    <dgm:pt modelId="{C69BBC5F-EF7E-4155-AC13-832A3698AB74}" type="pres">
      <dgm:prSet presAssocID="{3E774AC5-3E85-4154-A559-DC096EDD512E}" presName="node" presStyleLbl="revTx" presStyleIdx="2" presStyleCnt="4">
        <dgm:presLayoutVars>
          <dgm:bulletEnabled val="1"/>
        </dgm:presLayoutVars>
      </dgm:prSet>
      <dgm:spPr/>
    </dgm:pt>
    <dgm:pt modelId="{21039891-CD56-4A13-AAB8-733D95E324E0}" type="pres">
      <dgm:prSet presAssocID="{E46F740A-BFCF-406E-9293-036E28B80505}" presName="sibTrans" presStyleLbl="node1" presStyleIdx="2" presStyleCnt="4"/>
      <dgm:spPr/>
    </dgm:pt>
    <dgm:pt modelId="{8949C5C3-8B89-4801-98C1-8B9C41B9A747}" type="pres">
      <dgm:prSet presAssocID="{5D401652-247D-4299-848C-42951C1653B8}" presName="dummy" presStyleCnt="0"/>
      <dgm:spPr/>
    </dgm:pt>
    <dgm:pt modelId="{6DCA6787-01F8-4A1F-AD47-1324EF1B8283}" type="pres">
      <dgm:prSet presAssocID="{5D401652-247D-4299-848C-42951C1653B8}" presName="node" presStyleLbl="revTx" presStyleIdx="3" presStyleCnt="4">
        <dgm:presLayoutVars>
          <dgm:bulletEnabled val="1"/>
        </dgm:presLayoutVars>
      </dgm:prSet>
      <dgm:spPr/>
    </dgm:pt>
    <dgm:pt modelId="{AC62C193-BE94-47CF-A551-5B9126B358AF}" type="pres">
      <dgm:prSet presAssocID="{54022401-1308-4F98-AFB9-FB871D7FD4E4}" presName="sibTrans" presStyleLbl="node1" presStyleIdx="3" presStyleCnt="4"/>
      <dgm:spPr/>
    </dgm:pt>
  </dgm:ptLst>
  <dgm:cxnLst>
    <dgm:cxn modelId="{29B8E305-6E81-4EFC-9AAB-E86BE3FCEA70}" srcId="{C582F316-4749-4538-98F0-D07204E91EF0}" destId="{5D401652-247D-4299-848C-42951C1653B8}" srcOrd="3" destOrd="0" parTransId="{DB54C04D-A4F0-4C6F-8220-BCBD5B89A91F}" sibTransId="{54022401-1308-4F98-AFB9-FB871D7FD4E4}"/>
    <dgm:cxn modelId="{8CCDE10E-1C24-42FC-9F30-BC779DB06FF5}" srcId="{C582F316-4749-4538-98F0-D07204E91EF0}" destId="{4D3DEBD5-3675-49A3-A09C-B7FB4865C801}" srcOrd="0" destOrd="0" parTransId="{58931E6A-D919-49F6-BD55-24EF270DA9AD}" sibTransId="{128AD0A2-BBD4-4895-9CDB-D669EE4A2FFB}"/>
    <dgm:cxn modelId="{CF5A9813-C244-47A5-80F2-CC63AF3F918C}" srcId="{C582F316-4749-4538-98F0-D07204E91EF0}" destId="{EBEC9227-FB70-4E58-A3AD-5B4D305E9776}" srcOrd="1" destOrd="0" parTransId="{B526985C-59B1-4AE6-8F2E-361E46BCE2E1}" sibTransId="{67D66D3C-C592-4955-9661-73BB21384C3D}"/>
    <dgm:cxn modelId="{AAE11D1B-00FE-4491-9ADB-989858CAE976}" type="presOf" srcId="{4D3DEBD5-3675-49A3-A09C-B7FB4865C801}" destId="{071B5B3D-B86A-41C4-A809-FEAD7E8D558A}" srcOrd="0" destOrd="0" presId="urn:microsoft.com/office/officeart/2005/8/layout/cycle1"/>
    <dgm:cxn modelId="{15549838-B15C-4C05-873B-DE2C1A3FF66C}" type="presOf" srcId="{54022401-1308-4F98-AFB9-FB871D7FD4E4}" destId="{AC62C193-BE94-47CF-A551-5B9126B358AF}" srcOrd="0" destOrd="0" presId="urn:microsoft.com/office/officeart/2005/8/layout/cycle1"/>
    <dgm:cxn modelId="{06944C63-E655-4979-B3A4-3D5E8E26812C}" type="presOf" srcId="{67D66D3C-C592-4955-9661-73BB21384C3D}" destId="{F6D58497-FD0B-4BBE-B6CD-B90A12448B2A}" srcOrd="0" destOrd="0" presId="urn:microsoft.com/office/officeart/2005/8/layout/cycle1"/>
    <dgm:cxn modelId="{963CFB68-355B-4BA5-86D3-7458A5A04E62}" type="presOf" srcId="{C582F316-4749-4538-98F0-D07204E91EF0}" destId="{927B319E-3429-4560-B894-D15DFDDED3E4}" srcOrd="0" destOrd="0" presId="urn:microsoft.com/office/officeart/2005/8/layout/cycle1"/>
    <dgm:cxn modelId="{0F6BE98A-CE7A-4C3B-93ED-730C3D31C412}" srcId="{C582F316-4749-4538-98F0-D07204E91EF0}" destId="{3E774AC5-3E85-4154-A559-DC096EDD512E}" srcOrd="2" destOrd="0" parTransId="{23376B00-0AA3-4B13-A191-CAF3507ED7AA}" sibTransId="{E46F740A-BFCF-406E-9293-036E28B80505}"/>
    <dgm:cxn modelId="{EDF2688F-2FE2-4955-AC98-B93A8938A9A7}" type="presOf" srcId="{128AD0A2-BBD4-4895-9CDB-D669EE4A2FFB}" destId="{578D688F-56C9-4C89-978A-47A1495E9367}" srcOrd="0" destOrd="0" presId="urn:microsoft.com/office/officeart/2005/8/layout/cycle1"/>
    <dgm:cxn modelId="{F0A300DE-4213-4221-9908-A2E92FE204DD}" type="presOf" srcId="{E46F740A-BFCF-406E-9293-036E28B80505}" destId="{21039891-CD56-4A13-AAB8-733D95E324E0}" srcOrd="0" destOrd="0" presId="urn:microsoft.com/office/officeart/2005/8/layout/cycle1"/>
    <dgm:cxn modelId="{E641ECF4-D26A-4B85-9800-71BA232FD637}" type="presOf" srcId="{5D401652-247D-4299-848C-42951C1653B8}" destId="{6DCA6787-01F8-4A1F-AD47-1324EF1B8283}" srcOrd="0" destOrd="0" presId="urn:microsoft.com/office/officeart/2005/8/layout/cycle1"/>
    <dgm:cxn modelId="{2A0548F5-6DAB-4C1F-9406-147D3D1C3A86}" type="presOf" srcId="{3E774AC5-3E85-4154-A559-DC096EDD512E}" destId="{C69BBC5F-EF7E-4155-AC13-832A3698AB74}" srcOrd="0" destOrd="0" presId="urn:microsoft.com/office/officeart/2005/8/layout/cycle1"/>
    <dgm:cxn modelId="{8C6F00F7-AEEC-4D4E-92B9-C55FC37D2728}" type="presOf" srcId="{EBEC9227-FB70-4E58-A3AD-5B4D305E9776}" destId="{48C8E482-6E1A-4AC6-B524-399C24F5C17C}" srcOrd="0" destOrd="0" presId="urn:microsoft.com/office/officeart/2005/8/layout/cycle1"/>
    <dgm:cxn modelId="{ACB46AE9-B548-437A-9C23-62C3194EEAF1}" type="presParOf" srcId="{927B319E-3429-4560-B894-D15DFDDED3E4}" destId="{659F7866-D71D-4245-AF44-414A6E9BC49D}" srcOrd="0" destOrd="0" presId="urn:microsoft.com/office/officeart/2005/8/layout/cycle1"/>
    <dgm:cxn modelId="{41B018BE-D0FE-4C2D-B46C-C0023C0E0766}" type="presParOf" srcId="{927B319E-3429-4560-B894-D15DFDDED3E4}" destId="{071B5B3D-B86A-41C4-A809-FEAD7E8D558A}" srcOrd="1" destOrd="0" presId="urn:microsoft.com/office/officeart/2005/8/layout/cycle1"/>
    <dgm:cxn modelId="{414D3888-7566-400A-8DF0-7A7F9A7D315A}" type="presParOf" srcId="{927B319E-3429-4560-B894-D15DFDDED3E4}" destId="{578D688F-56C9-4C89-978A-47A1495E9367}" srcOrd="2" destOrd="0" presId="urn:microsoft.com/office/officeart/2005/8/layout/cycle1"/>
    <dgm:cxn modelId="{E2CC9EE7-BDFB-43CB-82DA-0A80779542BF}" type="presParOf" srcId="{927B319E-3429-4560-B894-D15DFDDED3E4}" destId="{F4C63F13-4970-408F-A39A-9A32F4600355}" srcOrd="3" destOrd="0" presId="urn:microsoft.com/office/officeart/2005/8/layout/cycle1"/>
    <dgm:cxn modelId="{E29011DB-4152-4E78-92FC-BB3D3A80F1D9}" type="presParOf" srcId="{927B319E-3429-4560-B894-D15DFDDED3E4}" destId="{48C8E482-6E1A-4AC6-B524-399C24F5C17C}" srcOrd="4" destOrd="0" presId="urn:microsoft.com/office/officeart/2005/8/layout/cycle1"/>
    <dgm:cxn modelId="{D01FB9C6-DB5B-4FAD-B1B9-EDF6CAD449B7}" type="presParOf" srcId="{927B319E-3429-4560-B894-D15DFDDED3E4}" destId="{F6D58497-FD0B-4BBE-B6CD-B90A12448B2A}" srcOrd="5" destOrd="0" presId="urn:microsoft.com/office/officeart/2005/8/layout/cycle1"/>
    <dgm:cxn modelId="{C144C672-5446-4AD5-9706-804B37F942A9}" type="presParOf" srcId="{927B319E-3429-4560-B894-D15DFDDED3E4}" destId="{923F5196-E43A-4BF0-A4E2-C1BC3FAC470A}" srcOrd="6" destOrd="0" presId="urn:microsoft.com/office/officeart/2005/8/layout/cycle1"/>
    <dgm:cxn modelId="{2B857B51-E483-47B9-B655-78A2E33A9211}" type="presParOf" srcId="{927B319E-3429-4560-B894-D15DFDDED3E4}" destId="{C69BBC5F-EF7E-4155-AC13-832A3698AB74}" srcOrd="7" destOrd="0" presId="urn:microsoft.com/office/officeart/2005/8/layout/cycle1"/>
    <dgm:cxn modelId="{9B9DC3C5-8183-4662-9FDB-8B95265B5C68}" type="presParOf" srcId="{927B319E-3429-4560-B894-D15DFDDED3E4}" destId="{21039891-CD56-4A13-AAB8-733D95E324E0}" srcOrd="8" destOrd="0" presId="urn:microsoft.com/office/officeart/2005/8/layout/cycle1"/>
    <dgm:cxn modelId="{0F75742A-908B-4799-9CF3-78EF2179D5AB}" type="presParOf" srcId="{927B319E-3429-4560-B894-D15DFDDED3E4}" destId="{8949C5C3-8B89-4801-98C1-8B9C41B9A747}" srcOrd="9" destOrd="0" presId="urn:microsoft.com/office/officeart/2005/8/layout/cycle1"/>
    <dgm:cxn modelId="{6D857107-6DC1-4CCB-8158-553BA301A209}" type="presParOf" srcId="{927B319E-3429-4560-B894-D15DFDDED3E4}" destId="{6DCA6787-01F8-4A1F-AD47-1324EF1B8283}" srcOrd="10" destOrd="0" presId="urn:microsoft.com/office/officeart/2005/8/layout/cycle1"/>
    <dgm:cxn modelId="{82997821-CE8A-461E-A704-D544A7BD0B5C}" type="presParOf" srcId="{927B319E-3429-4560-B894-D15DFDDED3E4}" destId="{AC62C193-BE94-47CF-A551-5B9126B358AF}"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B5B3D-B86A-41C4-A809-FEAD7E8D558A}">
      <dsp:nvSpPr>
        <dsp:cNvPr id="0" name=""/>
        <dsp:cNvSpPr/>
      </dsp:nvSpPr>
      <dsp:spPr>
        <a:xfrm>
          <a:off x="5936184" y="122349"/>
          <a:ext cx="1946002" cy="1946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92D050"/>
              </a:solidFill>
            </a:rPr>
            <a:t>[1]             </a:t>
          </a:r>
          <a:r>
            <a:rPr lang="en-US" sz="2300" b="1" kern="1200" dirty="0"/>
            <a:t>Goal setting</a:t>
          </a:r>
        </a:p>
      </dsp:txBody>
      <dsp:txXfrm>
        <a:off x="5936184" y="122349"/>
        <a:ext cx="1946002" cy="1946002"/>
      </dsp:txXfrm>
    </dsp:sp>
    <dsp:sp modelId="{578D688F-56C9-4C89-978A-47A1495E9367}">
      <dsp:nvSpPr>
        <dsp:cNvPr id="0" name=""/>
        <dsp:cNvSpPr/>
      </dsp:nvSpPr>
      <dsp:spPr>
        <a:xfrm>
          <a:off x="2511295" y="231"/>
          <a:ext cx="5493009" cy="5493009"/>
        </a:xfrm>
        <a:prstGeom prst="circularArrow">
          <a:avLst>
            <a:gd name="adj1" fmla="val 6908"/>
            <a:gd name="adj2" fmla="val 465843"/>
            <a:gd name="adj3" fmla="val 547350"/>
            <a:gd name="adj4" fmla="val 20586807"/>
            <a:gd name="adj5" fmla="val 806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C8E482-6E1A-4AC6-B524-399C24F5C17C}">
      <dsp:nvSpPr>
        <dsp:cNvPr id="0" name=""/>
        <dsp:cNvSpPr/>
      </dsp:nvSpPr>
      <dsp:spPr>
        <a:xfrm>
          <a:off x="5936184" y="3425120"/>
          <a:ext cx="1946002" cy="1946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92D050"/>
              </a:solidFill>
            </a:rPr>
            <a:t>[2] </a:t>
          </a:r>
          <a:r>
            <a:rPr lang="en-US" sz="2300" b="1" kern="1200" dirty="0"/>
            <a:t>Documenting performance</a:t>
          </a:r>
        </a:p>
      </dsp:txBody>
      <dsp:txXfrm>
        <a:off x="5936184" y="3425120"/>
        <a:ext cx="1946002" cy="1946002"/>
      </dsp:txXfrm>
    </dsp:sp>
    <dsp:sp modelId="{F6D58497-FD0B-4BBE-B6CD-B90A12448B2A}">
      <dsp:nvSpPr>
        <dsp:cNvPr id="0" name=""/>
        <dsp:cNvSpPr/>
      </dsp:nvSpPr>
      <dsp:spPr>
        <a:xfrm>
          <a:off x="2511295" y="231"/>
          <a:ext cx="5493009" cy="5493009"/>
        </a:xfrm>
        <a:prstGeom prst="circularArrow">
          <a:avLst>
            <a:gd name="adj1" fmla="val 6908"/>
            <a:gd name="adj2" fmla="val 465843"/>
            <a:gd name="adj3" fmla="val 5947350"/>
            <a:gd name="adj4" fmla="val 4386807"/>
            <a:gd name="adj5" fmla="val 806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9BBC5F-EF7E-4155-AC13-832A3698AB74}">
      <dsp:nvSpPr>
        <dsp:cNvPr id="0" name=""/>
        <dsp:cNvSpPr/>
      </dsp:nvSpPr>
      <dsp:spPr>
        <a:xfrm>
          <a:off x="2633413" y="3425120"/>
          <a:ext cx="1946002" cy="1946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92D050"/>
              </a:solidFill>
            </a:rPr>
            <a:t>[3]              </a:t>
          </a:r>
          <a:r>
            <a:rPr lang="en-US" sz="2300" b="1" kern="1200" dirty="0"/>
            <a:t>One-on-ones</a:t>
          </a:r>
        </a:p>
      </dsp:txBody>
      <dsp:txXfrm>
        <a:off x="2633413" y="3425120"/>
        <a:ext cx="1946002" cy="1946002"/>
      </dsp:txXfrm>
    </dsp:sp>
    <dsp:sp modelId="{21039891-CD56-4A13-AAB8-733D95E324E0}">
      <dsp:nvSpPr>
        <dsp:cNvPr id="0" name=""/>
        <dsp:cNvSpPr/>
      </dsp:nvSpPr>
      <dsp:spPr>
        <a:xfrm>
          <a:off x="2511295" y="231"/>
          <a:ext cx="5493009" cy="5493009"/>
        </a:xfrm>
        <a:prstGeom prst="circularArrow">
          <a:avLst>
            <a:gd name="adj1" fmla="val 6908"/>
            <a:gd name="adj2" fmla="val 465843"/>
            <a:gd name="adj3" fmla="val 11347350"/>
            <a:gd name="adj4" fmla="val 9786807"/>
            <a:gd name="adj5" fmla="val 806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A6787-01F8-4A1F-AD47-1324EF1B8283}">
      <dsp:nvSpPr>
        <dsp:cNvPr id="0" name=""/>
        <dsp:cNvSpPr/>
      </dsp:nvSpPr>
      <dsp:spPr>
        <a:xfrm>
          <a:off x="2633413" y="122349"/>
          <a:ext cx="1946002" cy="1946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92D050"/>
              </a:solidFill>
            </a:rPr>
            <a:t>[4]         </a:t>
          </a:r>
          <a:r>
            <a:rPr lang="en-US" sz="2300" b="1" kern="1200" dirty="0"/>
            <a:t>Annual review</a:t>
          </a:r>
        </a:p>
      </dsp:txBody>
      <dsp:txXfrm>
        <a:off x="2633413" y="122349"/>
        <a:ext cx="1946002" cy="1946002"/>
      </dsp:txXfrm>
    </dsp:sp>
    <dsp:sp modelId="{AC62C193-BE94-47CF-A551-5B9126B358AF}">
      <dsp:nvSpPr>
        <dsp:cNvPr id="0" name=""/>
        <dsp:cNvSpPr/>
      </dsp:nvSpPr>
      <dsp:spPr>
        <a:xfrm>
          <a:off x="2511295" y="231"/>
          <a:ext cx="5493009" cy="5493009"/>
        </a:xfrm>
        <a:prstGeom prst="circularArrow">
          <a:avLst>
            <a:gd name="adj1" fmla="val 6908"/>
            <a:gd name="adj2" fmla="val 465843"/>
            <a:gd name="adj3" fmla="val 16747350"/>
            <a:gd name="adj4" fmla="val 15186807"/>
            <a:gd name="adj5" fmla="val 806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50484E-8BF1-3489-4EA1-4BF33692534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849590E4-665B-54F8-0B59-8F82C0FD9AB3}"/>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3778375-354E-B34D-940D-89B516324876}" type="datetimeFigureOut">
              <a:rPr lang="en-US" smtClean="0"/>
              <a:t>1/16/2025</a:t>
            </a:fld>
            <a:endParaRPr lang="en-US"/>
          </a:p>
        </p:txBody>
      </p:sp>
      <p:sp>
        <p:nvSpPr>
          <p:cNvPr id="4" name="Footer Placeholder 3">
            <a:extLst>
              <a:ext uri="{FF2B5EF4-FFF2-40B4-BE49-F238E27FC236}">
                <a16:creationId xmlns:a16="http://schemas.microsoft.com/office/drawing/2014/main" id="{3EC8C01A-0BEE-91B1-0313-C2AFF902249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CB9FA3-0512-445C-4AC8-1C69EAB563D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2CB621A-08EF-0144-A0C0-FBE040707469}" type="slidenum">
              <a:rPr lang="en-US" smtClean="0"/>
              <a:t>‹#›</a:t>
            </a:fld>
            <a:endParaRPr lang="en-US"/>
          </a:p>
        </p:txBody>
      </p:sp>
    </p:spTree>
    <p:extLst>
      <p:ext uri="{BB962C8B-B14F-4D97-AF65-F5344CB8AC3E}">
        <p14:creationId xmlns:p14="http://schemas.microsoft.com/office/powerpoint/2010/main" val="2168062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9D0356C-95A8-A04B-9236-CA46D8D1647F}" type="datetimeFigureOut">
              <a:rPr lang="en-US" smtClean="0"/>
              <a:t>1/16/2025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D695E32-068F-FF4B-A3FE-4343186DB2B5}" type="slidenum">
              <a:rPr lang="en-US" smtClean="0"/>
              <a:t>‹#›</a:t>
            </a:fld>
            <a:endParaRPr lang="en-US"/>
          </a:p>
        </p:txBody>
      </p:sp>
    </p:spTree>
    <p:extLst>
      <p:ext uri="{BB962C8B-B14F-4D97-AF65-F5344CB8AC3E}">
        <p14:creationId xmlns:p14="http://schemas.microsoft.com/office/powerpoint/2010/main" val="763405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those of you in the room with me and those joining online… Welcome to the a new learning series we have titled “Bite-Sized Leadership – Tips for Today’s Leaders.”</a:t>
            </a:r>
          </a:p>
          <a:p>
            <a:endParaRPr lang="en-US" dirty="0"/>
          </a:p>
          <a:p>
            <a:r>
              <a:rPr lang="en-US" dirty="0"/>
              <a:t>Since all of you will be soon working on Performance Assessments, we thought appropriate to start with that topic.</a:t>
            </a:r>
          </a:p>
          <a:p>
            <a:endParaRPr lang="en-US" dirty="0"/>
          </a:p>
          <a:p>
            <a:endParaRPr lang="en-US" dirty="0"/>
          </a:p>
          <a:p>
            <a:r>
              <a:rPr lang="en-US" dirty="0"/>
              <a:t>For those of you I haven’t met, my name is __________ and I serve on the HR team as ________________.</a:t>
            </a:r>
          </a:p>
          <a:p>
            <a:endParaRPr lang="en-US" dirty="0"/>
          </a:p>
          <a:p>
            <a:r>
              <a:rPr lang="en-US" dirty="0"/>
              <a:t>I’d like to also acknowledge my colleagues in the room…</a:t>
            </a:r>
          </a:p>
        </p:txBody>
      </p:sp>
      <p:sp>
        <p:nvSpPr>
          <p:cNvPr id="4" name="Slide Number Placeholder 3"/>
          <p:cNvSpPr>
            <a:spLocks noGrp="1"/>
          </p:cNvSpPr>
          <p:nvPr>
            <p:ph type="sldNum" sz="quarter" idx="5"/>
          </p:nvPr>
        </p:nvSpPr>
        <p:spPr/>
        <p:txBody>
          <a:bodyPr/>
          <a:lstStyle/>
          <a:p>
            <a:fld id="{1D695E32-068F-FF4B-A3FE-4343186DB2B5}" type="slidenum">
              <a:rPr lang="en-US" smtClean="0"/>
              <a:t>1</a:t>
            </a:fld>
            <a:endParaRPr lang="en-US"/>
          </a:p>
        </p:txBody>
      </p:sp>
    </p:spTree>
    <p:extLst>
      <p:ext uri="{BB962C8B-B14F-4D97-AF65-F5344CB8AC3E}">
        <p14:creationId xmlns:p14="http://schemas.microsoft.com/office/powerpoint/2010/main" val="3369581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 be confused with “workload meetings” </a:t>
            </a:r>
            <a:r>
              <a:rPr lang="en-US" u="sng" dirty="0"/>
              <a:t>or</a:t>
            </a:r>
            <a:r>
              <a:rPr lang="en-US" dirty="0"/>
              <a:t> regular meetings to talk about projects and tasks, these meetings are focused on the employee, their career, their annual goals, obstacles they face to achieve those goals, tools/training needed to achieve goals, two-way feedback, career aspirations, etc.</a:t>
            </a:r>
          </a:p>
          <a:p>
            <a:endParaRPr lang="en-US" dirty="0"/>
          </a:p>
          <a:p>
            <a:r>
              <a:rPr lang="en-US" dirty="0"/>
              <a:t>They may also be referred to as “stay interviews,” “check-ins,” etc.</a:t>
            </a:r>
          </a:p>
        </p:txBody>
      </p:sp>
      <p:sp>
        <p:nvSpPr>
          <p:cNvPr id="4" name="Slide Number Placeholder 3"/>
          <p:cNvSpPr>
            <a:spLocks noGrp="1"/>
          </p:cNvSpPr>
          <p:nvPr>
            <p:ph type="sldNum" sz="quarter" idx="5"/>
          </p:nvPr>
        </p:nvSpPr>
        <p:spPr/>
        <p:txBody>
          <a:bodyPr/>
          <a:lstStyle/>
          <a:p>
            <a:fld id="{1D695E32-068F-FF4B-A3FE-4343186DB2B5}" type="slidenum">
              <a:rPr lang="en-US" smtClean="0"/>
              <a:t>10</a:t>
            </a:fld>
            <a:endParaRPr lang="en-US"/>
          </a:p>
        </p:txBody>
      </p:sp>
    </p:spTree>
    <p:extLst>
      <p:ext uri="{BB962C8B-B14F-4D97-AF65-F5344CB8AC3E}">
        <p14:creationId xmlns:p14="http://schemas.microsoft.com/office/powerpoint/2010/main" val="447883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quick outline of the Performance Assessment process at UWGB.</a:t>
            </a:r>
          </a:p>
        </p:txBody>
      </p:sp>
      <p:sp>
        <p:nvSpPr>
          <p:cNvPr id="4" name="Slide Number Placeholder 3"/>
          <p:cNvSpPr>
            <a:spLocks noGrp="1"/>
          </p:cNvSpPr>
          <p:nvPr>
            <p:ph type="sldNum" sz="quarter" idx="5"/>
          </p:nvPr>
        </p:nvSpPr>
        <p:spPr/>
        <p:txBody>
          <a:bodyPr/>
          <a:lstStyle/>
          <a:p>
            <a:fld id="{1D695E32-068F-FF4B-A3FE-4343186DB2B5}" type="slidenum">
              <a:rPr lang="en-US" smtClean="0"/>
              <a:t>11</a:t>
            </a:fld>
            <a:endParaRPr lang="en-US"/>
          </a:p>
        </p:txBody>
      </p:sp>
    </p:spTree>
    <p:extLst>
      <p:ext uri="{BB962C8B-B14F-4D97-AF65-F5344CB8AC3E}">
        <p14:creationId xmlns:p14="http://schemas.microsoft.com/office/powerpoint/2010/main" val="3810275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quick outline of the Performance Assessment process at UWGB.</a:t>
            </a:r>
          </a:p>
        </p:txBody>
      </p:sp>
      <p:sp>
        <p:nvSpPr>
          <p:cNvPr id="4" name="Slide Number Placeholder 3"/>
          <p:cNvSpPr>
            <a:spLocks noGrp="1"/>
          </p:cNvSpPr>
          <p:nvPr>
            <p:ph type="sldNum" sz="quarter" idx="5"/>
          </p:nvPr>
        </p:nvSpPr>
        <p:spPr/>
        <p:txBody>
          <a:bodyPr/>
          <a:lstStyle/>
          <a:p>
            <a:fld id="{1D695E32-068F-FF4B-A3FE-4343186DB2B5}" type="slidenum">
              <a:rPr lang="en-US" smtClean="0"/>
              <a:t>12</a:t>
            </a:fld>
            <a:endParaRPr lang="en-US"/>
          </a:p>
        </p:txBody>
      </p:sp>
    </p:spTree>
    <p:extLst>
      <p:ext uri="{BB962C8B-B14F-4D97-AF65-F5344CB8AC3E}">
        <p14:creationId xmlns:p14="http://schemas.microsoft.com/office/powerpoint/2010/main" val="2389014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quick outline of the Performance Assessment process at UWGB.</a:t>
            </a:r>
          </a:p>
        </p:txBody>
      </p:sp>
      <p:sp>
        <p:nvSpPr>
          <p:cNvPr id="4" name="Slide Number Placeholder 3"/>
          <p:cNvSpPr>
            <a:spLocks noGrp="1"/>
          </p:cNvSpPr>
          <p:nvPr>
            <p:ph type="sldNum" sz="quarter" idx="5"/>
          </p:nvPr>
        </p:nvSpPr>
        <p:spPr/>
        <p:txBody>
          <a:bodyPr/>
          <a:lstStyle/>
          <a:p>
            <a:fld id="{1D695E32-068F-FF4B-A3FE-4343186DB2B5}" type="slidenum">
              <a:rPr lang="en-US" smtClean="0"/>
              <a:t>13</a:t>
            </a:fld>
            <a:endParaRPr lang="en-US"/>
          </a:p>
        </p:txBody>
      </p:sp>
    </p:spTree>
    <p:extLst>
      <p:ext uri="{BB962C8B-B14F-4D97-AF65-F5344CB8AC3E}">
        <p14:creationId xmlns:p14="http://schemas.microsoft.com/office/powerpoint/2010/main" val="2159418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that we all know this, but let’s read it all together.</a:t>
            </a:r>
          </a:p>
        </p:txBody>
      </p:sp>
      <p:sp>
        <p:nvSpPr>
          <p:cNvPr id="4" name="Slide Number Placeholder 3"/>
          <p:cNvSpPr>
            <a:spLocks noGrp="1"/>
          </p:cNvSpPr>
          <p:nvPr>
            <p:ph type="sldNum" sz="quarter" idx="5"/>
          </p:nvPr>
        </p:nvSpPr>
        <p:spPr/>
        <p:txBody>
          <a:bodyPr/>
          <a:lstStyle/>
          <a:p>
            <a:fld id="{1D695E32-068F-FF4B-A3FE-4343186DB2B5}" type="slidenum">
              <a:rPr lang="en-US" smtClean="0"/>
              <a:t>14</a:t>
            </a:fld>
            <a:endParaRPr lang="en-US"/>
          </a:p>
        </p:txBody>
      </p:sp>
    </p:spTree>
    <p:extLst>
      <p:ext uri="{BB962C8B-B14F-4D97-AF65-F5344CB8AC3E}">
        <p14:creationId xmlns:p14="http://schemas.microsoft.com/office/powerpoint/2010/main" val="1781122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Biases are </a:t>
            </a:r>
            <a:r>
              <a:rPr lang="en-US" b="1" dirty="0"/>
              <a:t>errors in judgment </a:t>
            </a:r>
            <a:r>
              <a:rPr lang="en-US" dirty="0"/>
              <a:t>that occur when supervisors allow their conscious or unconscious prejudices to affect their assessment of an employee's performance. These biases can lead to unfair evaluations</a:t>
            </a:r>
          </a:p>
        </p:txBody>
      </p:sp>
      <p:sp>
        <p:nvSpPr>
          <p:cNvPr id="4" name="Slide Number Placeholder 3"/>
          <p:cNvSpPr>
            <a:spLocks noGrp="1"/>
          </p:cNvSpPr>
          <p:nvPr>
            <p:ph type="sldNum" sz="quarter" idx="5"/>
          </p:nvPr>
        </p:nvSpPr>
        <p:spPr/>
        <p:txBody>
          <a:bodyPr/>
          <a:lstStyle/>
          <a:p>
            <a:fld id="{1D695E32-068F-FF4B-A3FE-4343186DB2B5}" type="slidenum">
              <a:rPr lang="en-US" smtClean="0"/>
              <a:t>15</a:t>
            </a:fld>
            <a:endParaRPr lang="en-US"/>
          </a:p>
        </p:txBody>
      </p:sp>
    </p:spTree>
    <p:extLst>
      <p:ext uri="{BB962C8B-B14F-4D97-AF65-F5344CB8AC3E}">
        <p14:creationId xmlns:p14="http://schemas.microsoft.com/office/powerpoint/2010/main" val="938582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95E32-068F-FF4B-A3FE-4343186DB2B5}" type="slidenum">
              <a:rPr lang="en-US" smtClean="0"/>
              <a:t>16</a:t>
            </a:fld>
            <a:endParaRPr lang="en-US"/>
          </a:p>
        </p:txBody>
      </p:sp>
    </p:spTree>
    <p:extLst>
      <p:ext uri="{BB962C8B-B14F-4D97-AF65-F5344CB8AC3E}">
        <p14:creationId xmlns:p14="http://schemas.microsoft.com/office/powerpoint/2010/main" val="69296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695E32-068F-FF4B-A3FE-4343186DB2B5}" type="slidenum">
              <a:rPr lang="en-US" smtClean="0"/>
              <a:t>17</a:t>
            </a:fld>
            <a:endParaRPr lang="en-US"/>
          </a:p>
        </p:txBody>
      </p:sp>
    </p:spTree>
    <p:extLst>
      <p:ext uri="{BB962C8B-B14F-4D97-AF65-F5344CB8AC3E}">
        <p14:creationId xmlns:p14="http://schemas.microsoft.com/office/powerpoint/2010/main" val="1622456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695E32-068F-FF4B-A3FE-4343186DB2B5}" type="slidenum">
              <a:rPr lang="en-US" smtClean="0"/>
              <a:t>18</a:t>
            </a:fld>
            <a:endParaRPr lang="en-US"/>
          </a:p>
        </p:txBody>
      </p:sp>
    </p:spTree>
    <p:extLst>
      <p:ext uri="{BB962C8B-B14F-4D97-AF65-F5344CB8AC3E}">
        <p14:creationId xmlns:p14="http://schemas.microsoft.com/office/powerpoint/2010/main" val="2906454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695E32-068F-FF4B-A3FE-4343186DB2B5}" type="slidenum">
              <a:rPr lang="en-US" smtClean="0"/>
              <a:t>19</a:t>
            </a:fld>
            <a:endParaRPr lang="en-US"/>
          </a:p>
        </p:txBody>
      </p:sp>
    </p:spTree>
    <p:extLst>
      <p:ext uri="{BB962C8B-B14F-4D97-AF65-F5344CB8AC3E}">
        <p14:creationId xmlns:p14="http://schemas.microsoft.com/office/powerpoint/2010/main" val="1628841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Someone once told me that next to terminating someone’s employment, performance reviews are the second most dreaded process that HR facilitates.</a:t>
            </a:r>
          </a:p>
          <a:p>
            <a:endParaRPr lang="en-US" dirty="0"/>
          </a:p>
          <a:p>
            <a:r>
              <a:rPr lang="en-US" dirty="0"/>
              <a:t>I don’t know if this is true, but I agree that  the process can be challenging…. But hopefully you will either learn a few things or refresh your memory on techniques to make the process better.</a:t>
            </a:r>
          </a:p>
          <a:p>
            <a:endParaRPr lang="en-US" dirty="0">
              <a:sym typeface="Wingdings" panose="05000000000000000000" pitchFamily="2" charset="2"/>
            </a:endParaRPr>
          </a:p>
          <a:p>
            <a:r>
              <a:rPr lang="en-US" dirty="0">
                <a:sym typeface="Wingdings" panose="05000000000000000000" pitchFamily="2" charset="2"/>
              </a:rPr>
              <a:t>For our session today, we will follow this learning path…</a:t>
            </a:r>
          </a:p>
          <a:p>
            <a:pPr marL="174708" indent="-174708">
              <a:buFontTx/>
              <a:buChar char="-"/>
            </a:pPr>
            <a:r>
              <a:rPr lang="en-US" dirty="0">
                <a:sym typeface="Wingdings" panose="05000000000000000000" pitchFamily="2" charset="2"/>
              </a:rPr>
              <a:t>We will ask the question:  “why bother with Performance Reviews?”</a:t>
            </a:r>
          </a:p>
          <a:p>
            <a:pPr marL="174708" indent="-174708">
              <a:buFontTx/>
              <a:buChar char="-"/>
            </a:pPr>
            <a:r>
              <a:rPr lang="en-US" dirty="0">
                <a:sym typeface="Wingdings" panose="05000000000000000000" pitchFamily="2" charset="2"/>
              </a:rPr>
              <a:t>We will take a quick look at the process we follow at UWGB</a:t>
            </a:r>
          </a:p>
          <a:p>
            <a:pPr marL="174708" indent="-174708">
              <a:buFontTx/>
              <a:buChar char="-"/>
            </a:pPr>
            <a:r>
              <a:rPr lang="en-US" dirty="0">
                <a:sym typeface="Wingdings" panose="05000000000000000000" pitchFamily="2" charset="2"/>
              </a:rPr>
              <a:t>We will learn about potential biases that may creep into our evaluations</a:t>
            </a:r>
          </a:p>
          <a:p>
            <a:pPr marL="174708" indent="-174708">
              <a:buFontTx/>
              <a:buChar char="-"/>
            </a:pPr>
            <a:r>
              <a:rPr lang="en-US" dirty="0">
                <a:sym typeface="Wingdings" panose="05000000000000000000" pitchFamily="2" charset="2"/>
              </a:rPr>
              <a:t>We’ll review key dates for this years performance assessment process</a:t>
            </a:r>
          </a:p>
          <a:p>
            <a:pPr marL="174708" indent="-174708">
              <a:buFontTx/>
              <a:buChar char="-"/>
            </a:pPr>
            <a:r>
              <a:rPr lang="en-US" dirty="0">
                <a:sym typeface="Wingdings" panose="05000000000000000000" pitchFamily="2" charset="2"/>
              </a:rPr>
              <a:t>Finally, we’ll take a sneak peek at what’s coming this year in preparation for the next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D695E32-068F-FF4B-A3FE-4343186DB2B5}" type="slidenum">
              <a:rPr lang="en-US" smtClean="0"/>
              <a:t>2</a:t>
            </a:fld>
            <a:endParaRPr lang="en-US"/>
          </a:p>
        </p:txBody>
      </p:sp>
    </p:spTree>
    <p:extLst>
      <p:ext uri="{BB962C8B-B14F-4D97-AF65-F5344CB8AC3E}">
        <p14:creationId xmlns:p14="http://schemas.microsoft.com/office/powerpoint/2010/main" val="2457062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695E32-068F-FF4B-A3FE-4343186DB2B5}" type="slidenum">
              <a:rPr lang="en-US" smtClean="0"/>
              <a:t>20</a:t>
            </a:fld>
            <a:endParaRPr lang="en-US"/>
          </a:p>
        </p:txBody>
      </p:sp>
    </p:spTree>
    <p:extLst>
      <p:ext uri="{BB962C8B-B14F-4D97-AF65-F5344CB8AC3E}">
        <p14:creationId xmlns:p14="http://schemas.microsoft.com/office/powerpoint/2010/main" val="250548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695E32-068F-FF4B-A3FE-4343186DB2B5}" type="slidenum">
              <a:rPr lang="en-US" smtClean="0"/>
              <a:t>21</a:t>
            </a:fld>
            <a:endParaRPr lang="en-US"/>
          </a:p>
        </p:txBody>
      </p:sp>
    </p:spTree>
    <p:extLst>
      <p:ext uri="{BB962C8B-B14F-4D97-AF65-F5344CB8AC3E}">
        <p14:creationId xmlns:p14="http://schemas.microsoft.com/office/powerpoint/2010/main" val="629024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look at one of these tools… “know what each rating means”</a:t>
            </a:r>
          </a:p>
        </p:txBody>
      </p:sp>
      <p:sp>
        <p:nvSpPr>
          <p:cNvPr id="4" name="Slide Number Placeholder 3"/>
          <p:cNvSpPr>
            <a:spLocks noGrp="1"/>
          </p:cNvSpPr>
          <p:nvPr>
            <p:ph type="sldNum" sz="quarter" idx="5"/>
          </p:nvPr>
        </p:nvSpPr>
        <p:spPr/>
        <p:txBody>
          <a:bodyPr/>
          <a:lstStyle/>
          <a:p>
            <a:fld id="{1D695E32-068F-FF4B-A3FE-4343186DB2B5}" type="slidenum">
              <a:rPr lang="en-US" smtClean="0"/>
              <a:t>22</a:t>
            </a:fld>
            <a:endParaRPr lang="en-US"/>
          </a:p>
        </p:txBody>
      </p:sp>
    </p:spTree>
    <p:extLst>
      <p:ext uri="{BB962C8B-B14F-4D97-AF65-F5344CB8AC3E}">
        <p14:creationId xmlns:p14="http://schemas.microsoft.com/office/powerpoint/2010/main" val="2526455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601528"/>
          </a:xfrm>
        </p:spPr>
        <p:txBody>
          <a:bodyPr/>
          <a:lstStyle/>
          <a:p>
            <a:r>
              <a:rPr lang="en-US" dirty="0"/>
              <a:t>Imagine you need to undergo a low-medium risk brain surgery… that’s the job expectation and goal.</a:t>
            </a:r>
          </a:p>
          <a:p>
            <a:endParaRPr lang="en-US" dirty="0"/>
          </a:p>
          <a:p>
            <a:r>
              <a:rPr lang="en-US" dirty="0"/>
              <a:t>DNME would feel like having a family doctor operate your brain.  This means that in all items of the job description, this individual will not meet the minimum requirements for the job.  They may know how to stich a wound, prescribe medication…</a:t>
            </a:r>
          </a:p>
          <a:p>
            <a:endParaRPr lang="en-US" dirty="0"/>
          </a:p>
          <a:p>
            <a:r>
              <a:rPr lang="en-US" dirty="0"/>
              <a:t>PME would be like asking a general surgeon to operate on your brain.  This professional is trained on many types of surgeries, will be able to operate, but will not know how to address the brain.  This person would not meet your expectations of a successful brain surgery</a:t>
            </a:r>
          </a:p>
          <a:p>
            <a:endParaRPr lang="en-US" dirty="0"/>
          </a:p>
          <a:p>
            <a:r>
              <a:rPr lang="en-US" dirty="0"/>
              <a:t>Hiring a neurosurgeon would be the appropriate way to go.  This individual has been trained on how to operate the brain, knows what to look for and could complete the surgery well.  That’s meets expectations.</a:t>
            </a:r>
          </a:p>
          <a:p>
            <a:endParaRPr lang="en-US" dirty="0"/>
          </a:p>
          <a:p>
            <a:r>
              <a:rPr lang="en-US" dirty="0"/>
              <a:t>Dr. Bartolome Oliver is a Spanish neurosurgeon who is considered one of the best in his field.  They only bring the most complex and riskiest of operations.  Completing a more common surgery like yours would probably feel like he can do it in his sleep.  This is Exceeds expectations.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D695E32-068F-FF4B-A3FE-4343186DB2B5}" type="slidenum">
              <a:rPr lang="en-US" smtClean="0"/>
              <a:t>23</a:t>
            </a:fld>
            <a:endParaRPr lang="en-US"/>
          </a:p>
        </p:txBody>
      </p:sp>
    </p:spTree>
    <p:extLst>
      <p:ext uri="{BB962C8B-B14F-4D97-AF65-F5344CB8AC3E}">
        <p14:creationId xmlns:p14="http://schemas.microsoft.com/office/powerpoint/2010/main" val="1430642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95E32-068F-FF4B-A3FE-4343186DB2B5}" type="slidenum">
              <a:rPr lang="en-US" smtClean="0"/>
              <a:t>24</a:t>
            </a:fld>
            <a:endParaRPr lang="en-US"/>
          </a:p>
        </p:txBody>
      </p:sp>
    </p:spTree>
    <p:extLst>
      <p:ext uri="{BB962C8B-B14F-4D97-AF65-F5344CB8AC3E}">
        <p14:creationId xmlns:p14="http://schemas.microsoft.com/office/powerpoint/2010/main" val="4181376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SAY:  	“ Word processing of documents is unacceptable”</a:t>
            </a:r>
          </a:p>
          <a:p>
            <a:r>
              <a:rPr lang="en-US" dirty="0"/>
              <a:t>SAY: 	 “Errors were found in over 40% of the documents produced over the evaluation period”</a:t>
            </a:r>
          </a:p>
          <a:p>
            <a:endParaRPr lang="en-US" dirty="0"/>
          </a:p>
          <a:p>
            <a:r>
              <a:rPr lang="en-US" dirty="0"/>
              <a:t>DON’T SAY: 	“You are unprofessional”</a:t>
            </a:r>
          </a:p>
          <a:p>
            <a:r>
              <a:rPr lang="en-US" dirty="0"/>
              <a:t>SAY:  	“We have received three complaints from customers not getting called back in the last month”</a:t>
            </a:r>
          </a:p>
        </p:txBody>
      </p:sp>
      <p:sp>
        <p:nvSpPr>
          <p:cNvPr id="4" name="Slide Number Placeholder 3"/>
          <p:cNvSpPr>
            <a:spLocks noGrp="1"/>
          </p:cNvSpPr>
          <p:nvPr>
            <p:ph type="sldNum" sz="quarter" idx="5"/>
          </p:nvPr>
        </p:nvSpPr>
        <p:spPr/>
        <p:txBody>
          <a:bodyPr/>
          <a:lstStyle/>
          <a:p>
            <a:fld id="{1D695E32-068F-FF4B-A3FE-4343186DB2B5}" type="slidenum">
              <a:rPr lang="en-US" smtClean="0"/>
              <a:t>25</a:t>
            </a:fld>
            <a:endParaRPr lang="en-US"/>
          </a:p>
        </p:txBody>
      </p:sp>
    </p:spTree>
    <p:extLst>
      <p:ext uri="{BB962C8B-B14F-4D97-AF65-F5344CB8AC3E}">
        <p14:creationId xmlns:p14="http://schemas.microsoft.com/office/powerpoint/2010/main" val="400404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695E32-068F-FF4B-A3FE-4343186DB2B5}" type="slidenum">
              <a:rPr lang="en-US" smtClean="0"/>
              <a:t>26</a:t>
            </a:fld>
            <a:endParaRPr lang="en-US"/>
          </a:p>
        </p:txBody>
      </p:sp>
    </p:spTree>
    <p:extLst>
      <p:ext uri="{BB962C8B-B14F-4D97-AF65-F5344CB8AC3E}">
        <p14:creationId xmlns:p14="http://schemas.microsoft.com/office/powerpoint/2010/main" val="3488418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SAY:</a:t>
            </a:r>
          </a:p>
          <a:p>
            <a:r>
              <a:rPr lang="en-US" dirty="0"/>
              <a:t>“Since your divorce, your customer service has declined”</a:t>
            </a:r>
          </a:p>
          <a:p>
            <a:r>
              <a:rPr lang="en-US" dirty="0"/>
              <a:t>SAY:</a:t>
            </a:r>
          </a:p>
          <a:p>
            <a:r>
              <a:rPr lang="en-US" dirty="0"/>
              <a:t>“Since the summer, we have received a 50% increase in the number of complaints from your customers.”</a:t>
            </a:r>
          </a:p>
          <a:p>
            <a:endParaRPr lang="en-US" dirty="0"/>
          </a:p>
        </p:txBody>
      </p:sp>
      <p:sp>
        <p:nvSpPr>
          <p:cNvPr id="4" name="Slide Number Placeholder 3"/>
          <p:cNvSpPr>
            <a:spLocks noGrp="1"/>
          </p:cNvSpPr>
          <p:nvPr>
            <p:ph type="sldNum" sz="quarter" idx="5"/>
          </p:nvPr>
        </p:nvSpPr>
        <p:spPr/>
        <p:txBody>
          <a:bodyPr/>
          <a:lstStyle/>
          <a:p>
            <a:fld id="{1D695E32-068F-FF4B-A3FE-4343186DB2B5}" type="slidenum">
              <a:rPr lang="en-US" smtClean="0"/>
              <a:t>27</a:t>
            </a:fld>
            <a:endParaRPr lang="en-US"/>
          </a:p>
        </p:txBody>
      </p:sp>
    </p:spTree>
    <p:extLst>
      <p:ext uri="{BB962C8B-B14F-4D97-AF65-F5344CB8AC3E}">
        <p14:creationId xmlns:p14="http://schemas.microsoft.com/office/powerpoint/2010/main" val="3441274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695E32-068F-FF4B-A3FE-4343186DB2B5}" type="slidenum">
              <a:rPr lang="en-US" smtClean="0"/>
              <a:t>28</a:t>
            </a:fld>
            <a:endParaRPr lang="en-US"/>
          </a:p>
        </p:txBody>
      </p:sp>
    </p:spTree>
    <p:extLst>
      <p:ext uri="{BB962C8B-B14F-4D97-AF65-F5344CB8AC3E}">
        <p14:creationId xmlns:p14="http://schemas.microsoft.com/office/powerpoint/2010/main" val="1923432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for all of us to meet the deadline of March 21, we strongly recommend this timeline for your assessment processes.  </a:t>
            </a:r>
          </a:p>
        </p:txBody>
      </p:sp>
      <p:sp>
        <p:nvSpPr>
          <p:cNvPr id="4" name="Slide Number Placeholder 3"/>
          <p:cNvSpPr>
            <a:spLocks noGrp="1"/>
          </p:cNvSpPr>
          <p:nvPr>
            <p:ph type="sldNum" sz="quarter" idx="5"/>
          </p:nvPr>
        </p:nvSpPr>
        <p:spPr/>
        <p:txBody>
          <a:bodyPr/>
          <a:lstStyle/>
          <a:p>
            <a:fld id="{1D695E32-068F-FF4B-A3FE-4343186DB2B5}" type="slidenum">
              <a:rPr lang="en-US" smtClean="0"/>
              <a:t>29</a:t>
            </a:fld>
            <a:endParaRPr lang="en-US"/>
          </a:p>
        </p:txBody>
      </p:sp>
    </p:spTree>
    <p:extLst>
      <p:ext uri="{BB962C8B-B14F-4D97-AF65-F5344CB8AC3E}">
        <p14:creationId xmlns:p14="http://schemas.microsoft.com/office/powerpoint/2010/main" val="415526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here is that Performance reviews ground and calibrate our self-perception which could only provide part of the story or could be misleading.</a:t>
            </a:r>
          </a:p>
          <a:p>
            <a:endParaRPr lang="en-US" dirty="0"/>
          </a:p>
          <a:p>
            <a:r>
              <a:rPr lang="en-US" dirty="0"/>
              <a:t>Having a supervisor assessment will ensure that employee performance aligns with organizational objectives and accepted behaviors.</a:t>
            </a:r>
          </a:p>
        </p:txBody>
      </p:sp>
      <p:sp>
        <p:nvSpPr>
          <p:cNvPr id="4" name="Slide Number Placeholder 3"/>
          <p:cNvSpPr>
            <a:spLocks noGrp="1"/>
          </p:cNvSpPr>
          <p:nvPr>
            <p:ph type="sldNum" sz="quarter" idx="5"/>
          </p:nvPr>
        </p:nvSpPr>
        <p:spPr/>
        <p:txBody>
          <a:bodyPr/>
          <a:lstStyle/>
          <a:p>
            <a:fld id="{1D695E32-068F-FF4B-A3FE-4343186DB2B5}" type="slidenum">
              <a:rPr lang="en-US" smtClean="0"/>
              <a:t>3</a:t>
            </a:fld>
            <a:endParaRPr lang="en-US"/>
          </a:p>
        </p:txBody>
      </p:sp>
    </p:spTree>
    <p:extLst>
      <p:ext uri="{BB962C8B-B14F-4D97-AF65-F5344CB8AC3E}">
        <p14:creationId xmlns:p14="http://schemas.microsoft.com/office/powerpoint/2010/main" val="348554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695E32-068F-FF4B-A3FE-4343186DB2B5}" type="slidenum">
              <a:rPr lang="en-US" smtClean="0"/>
              <a:t>30</a:t>
            </a:fld>
            <a:endParaRPr lang="en-US"/>
          </a:p>
        </p:txBody>
      </p:sp>
    </p:spTree>
    <p:extLst>
      <p:ext uri="{BB962C8B-B14F-4D97-AF65-F5344CB8AC3E}">
        <p14:creationId xmlns:p14="http://schemas.microsoft.com/office/powerpoint/2010/main" val="625122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695E32-068F-FF4B-A3FE-4343186DB2B5}" type="slidenum">
              <a:rPr lang="en-US" smtClean="0"/>
              <a:t>31</a:t>
            </a:fld>
            <a:endParaRPr lang="en-US"/>
          </a:p>
        </p:txBody>
      </p:sp>
    </p:spTree>
    <p:extLst>
      <p:ext uri="{BB962C8B-B14F-4D97-AF65-F5344CB8AC3E}">
        <p14:creationId xmlns:p14="http://schemas.microsoft.com/office/powerpoint/2010/main" val="3091148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695E32-068F-FF4B-A3FE-4343186DB2B5}" type="slidenum">
              <a:rPr lang="en-US" smtClean="0"/>
              <a:t>32</a:t>
            </a:fld>
            <a:endParaRPr lang="en-US"/>
          </a:p>
        </p:txBody>
      </p:sp>
    </p:spTree>
    <p:extLst>
      <p:ext uri="{BB962C8B-B14F-4D97-AF65-F5344CB8AC3E}">
        <p14:creationId xmlns:p14="http://schemas.microsoft.com/office/powerpoint/2010/main" val="3497549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695E32-068F-FF4B-A3FE-4343186DB2B5}" type="slidenum">
              <a:rPr lang="en-US" smtClean="0"/>
              <a:t>33</a:t>
            </a:fld>
            <a:endParaRPr lang="en-US"/>
          </a:p>
        </p:txBody>
      </p:sp>
    </p:spTree>
    <p:extLst>
      <p:ext uri="{BB962C8B-B14F-4D97-AF65-F5344CB8AC3E}">
        <p14:creationId xmlns:p14="http://schemas.microsoft.com/office/powerpoint/2010/main" val="4276079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695E32-068F-FF4B-A3FE-4343186DB2B5}" type="slidenum">
              <a:rPr lang="en-US" smtClean="0"/>
              <a:t>34</a:t>
            </a:fld>
            <a:endParaRPr lang="en-US"/>
          </a:p>
        </p:txBody>
      </p:sp>
    </p:spTree>
    <p:extLst>
      <p:ext uri="{BB962C8B-B14F-4D97-AF65-F5344CB8AC3E}">
        <p14:creationId xmlns:p14="http://schemas.microsoft.com/office/powerpoint/2010/main" val="2111624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have questions about the process….</a:t>
            </a:r>
          </a:p>
          <a:p>
            <a:r>
              <a:rPr lang="en-US" dirty="0"/>
              <a:t>Want someone to assess you on how to write a particular piece of feedback in your performance assessment…</a:t>
            </a:r>
          </a:p>
          <a:p>
            <a:r>
              <a:rPr lang="en-US" dirty="0"/>
              <a:t>Etc., your HR Talent Partners would be glad to assist you.</a:t>
            </a:r>
          </a:p>
        </p:txBody>
      </p:sp>
      <p:sp>
        <p:nvSpPr>
          <p:cNvPr id="4" name="Slide Number Placeholder 3"/>
          <p:cNvSpPr>
            <a:spLocks noGrp="1"/>
          </p:cNvSpPr>
          <p:nvPr>
            <p:ph type="sldNum" sz="quarter" idx="5"/>
          </p:nvPr>
        </p:nvSpPr>
        <p:spPr/>
        <p:txBody>
          <a:bodyPr/>
          <a:lstStyle/>
          <a:p>
            <a:fld id="{1D695E32-068F-FF4B-A3FE-4343186DB2B5}" type="slidenum">
              <a:rPr lang="en-US" smtClean="0"/>
              <a:t>35</a:t>
            </a:fld>
            <a:endParaRPr lang="en-US"/>
          </a:p>
        </p:txBody>
      </p:sp>
    </p:spTree>
    <p:extLst>
      <p:ext uri="{BB962C8B-B14F-4D97-AF65-F5344CB8AC3E}">
        <p14:creationId xmlns:p14="http://schemas.microsoft.com/office/powerpoint/2010/main" val="869498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additional questions?</a:t>
            </a:r>
          </a:p>
        </p:txBody>
      </p:sp>
      <p:sp>
        <p:nvSpPr>
          <p:cNvPr id="4" name="Slide Number Placeholder 3"/>
          <p:cNvSpPr>
            <a:spLocks noGrp="1"/>
          </p:cNvSpPr>
          <p:nvPr>
            <p:ph type="sldNum" sz="quarter" idx="5"/>
          </p:nvPr>
        </p:nvSpPr>
        <p:spPr/>
        <p:txBody>
          <a:bodyPr/>
          <a:lstStyle/>
          <a:p>
            <a:fld id="{1D695E32-068F-FF4B-A3FE-4343186DB2B5}" type="slidenum">
              <a:rPr lang="en-US" smtClean="0"/>
              <a:t>36</a:t>
            </a:fld>
            <a:endParaRPr lang="en-US"/>
          </a:p>
        </p:txBody>
      </p:sp>
    </p:spTree>
    <p:extLst>
      <p:ext uri="{BB962C8B-B14F-4D97-AF65-F5344CB8AC3E}">
        <p14:creationId xmlns:p14="http://schemas.microsoft.com/office/powerpoint/2010/main" val="286011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ongoing performance or policy violation issues are not documented in a performance review and those events result in disciplinary action or termination of employment, it could create a liability for the university.</a:t>
            </a:r>
          </a:p>
        </p:txBody>
      </p:sp>
      <p:sp>
        <p:nvSpPr>
          <p:cNvPr id="4" name="Slide Number Placeholder 3"/>
          <p:cNvSpPr>
            <a:spLocks noGrp="1"/>
          </p:cNvSpPr>
          <p:nvPr>
            <p:ph type="sldNum" sz="quarter" idx="5"/>
          </p:nvPr>
        </p:nvSpPr>
        <p:spPr/>
        <p:txBody>
          <a:bodyPr/>
          <a:lstStyle/>
          <a:p>
            <a:fld id="{1D695E32-068F-FF4B-A3FE-4343186DB2B5}" type="slidenum">
              <a:rPr lang="en-US" smtClean="0"/>
              <a:t>4</a:t>
            </a:fld>
            <a:endParaRPr lang="en-US"/>
          </a:p>
        </p:txBody>
      </p:sp>
    </p:spTree>
    <p:extLst>
      <p:ext uri="{BB962C8B-B14F-4D97-AF65-F5344CB8AC3E}">
        <p14:creationId xmlns:p14="http://schemas.microsoft.com/office/powerpoint/2010/main" val="261701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starts with </a:t>
            </a:r>
          </a:p>
          <a:p>
            <a:r>
              <a:rPr lang="en-US" dirty="0"/>
              <a:t>….you setting goals for your direct reports,  </a:t>
            </a:r>
          </a:p>
          <a:p>
            <a:r>
              <a:rPr lang="en-US" dirty="0"/>
              <a:t>… you then document performance events throughout the year</a:t>
            </a:r>
          </a:p>
          <a:p>
            <a:r>
              <a:rPr lang="en-US" dirty="0"/>
              <a:t>… you and your team members meet on a regular basis to chat about goals, expectations, etc.</a:t>
            </a:r>
          </a:p>
          <a:p>
            <a:r>
              <a:rPr lang="en-US" dirty="0"/>
              <a:t>… You arrive at the annual review</a:t>
            </a:r>
          </a:p>
          <a:p>
            <a:endParaRPr lang="en-US" dirty="0"/>
          </a:p>
          <a:p>
            <a:r>
              <a:rPr lang="en-US" dirty="0"/>
              <a:t>We’ll take a brief look at each step now…</a:t>
            </a:r>
          </a:p>
        </p:txBody>
      </p:sp>
      <p:sp>
        <p:nvSpPr>
          <p:cNvPr id="4" name="Slide Number Placeholder 3"/>
          <p:cNvSpPr>
            <a:spLocks noGrp="1"/>
          </p:cNvSpPr>
          <p:nvPr>
            <p:ph type="sldNum" sz="quarter" idx="5"/>
          </p:nvPr>
        </p:nvSpPr>
        <p:spPr/>
        <p:txBody>
          <a:bodyPr/>
          <a:lstStyle/>
          <a:p>
            <a:fld id="{1D695E32-068F-FF4B-A3FE-4343186DB2B5}" type="slidenum">
              <a:rPr lang="en-US" smtClean="0"/>
              <a:t>5</a:t>
            </a:fld>
            <a:endParaRPr lang="en-US"/>
          </a:p>
        </p:txBody>
      </p:sp>
    </p:spTree>
    <p:extLst>
      <p:ext uri="{BB962C8B-B14F-4D97-AF65-F5344CB8AC3E}">
        <p14:creationId xmlns:p14="http://schemas.microsoft.com/office/powerpoint/2010/main" val="692148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setting goals for your team members, we highly recommend you do so using the SMART acronym which stands for </a:t>
            </a:r>
          </a:p>
          <a:p>
            <a:endParaRPr lang="en-US" dirty="0"/>
          </a:p>
          <a:p>
            <a:r>
              <a:rPr lang="en-US" b="1" dirty="0"/>
              <a:t>S</a:t>
            </a:r>
            <a:r>
              <a:rPr lang="en-US" dirty="0"/>
              <a:t>pecific</a:t>
            </a:r>
          </a:p>
          <a:p>
            <a:r>
              <a:rPr lang="en-US" b="1" dirty="0"/>
              <a:t>M</a:t>
            </a:r>
            <a:r>
              <a:rPr lang="en-US" dirty="0"/>
              <a:t>easurable</a:t>
            </a:r>
          </a:p>
          <a:p>
            <a:r>
              <a:rPr lang="en-US" b="1" dirty="0"/>
              <a:t>A</a:t>
            </a:r>
            <a:r>
              <a:rPr lang="en-US" dirty="0"/>
              <a:t>chievable</a:t>
            </a:r>
          </a:p>
          <a:p>
            <a:r>
              <a:rPr lang="en-US" b="1" dirty="0"/>
              <a:t>R</a:t>
            </a:r>
            <a:r>
              <a:rPr lang="en-US" dirty="0"/>
              <a:t>elevant</a:t>
            </a:r>
          </a:p>
          <a:p>
            <a:r>
              <a:rPr lang="en-US" b="1" dirty="0"/>
              <a:t>T</a:t>
            </a:r>
            <a:r>
              <a:rPr lang="en-US" dirty="0"/>
              <a:t>ime-bound</a:t>
            </a:r>
          </a:p>
        </p:txBody>
      </p:sp>
      <p:sp>
        <p:nvSpPr>
          <p:cNvPr id="4" name="Slide Number Placeholder 3"/>
          <p:cNvSpPr>
            <a:spLocks noGrp="1"/>
          </p:cNvSpPr>
          <p:nvPr>
            <p:ph type="sldNum" sz="quarter" idx="5"/>
          </p:nvPr>
        </p:nvSpPr>
        <p:spPr/>
        <p:txBody>
          <a:bodyPr/>
          <a:lstStyle/>
          <a:p>
            <a:fld id="{1D695E32-068F-FF4B-A3FE-4343186DB2B5}" type="slidenum">
              <a:rPr lang="en-US" smtClean="0"/>
              <a:t>6</a:t>
            </a:fld>
            <a:endParaRPr lang="en-US"/>
          </a:p>
        </p:txBody>
      </p:sp>
    </p:spTree>
    <p:extLst>
      <p:ext uri="{BB962C8B-B14F-4D97-AF65-F5344CB8AC3E}">
        <p14:creationId xmlns:p14="http://schemas.microsoft.com/office/powerpoint/2010/main" val="414146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Year’s resolutions could be vague like this one…</a:t>
            </a:r>
          </a:p>
        </p:txBody>
      </p:sp>
      <p:sp>
        <p:nvSpPr>
          <p:cNvPr id="4" name="Slide Number Placeholder 3"/>
          <p:cNvSpPr>
            <a:spLocks noGrp="1"/>
          </p:cNvSpPr>
          <p:nvPr>
            <p:ph type="sldNum" sz="quarter" idx="5"/>
          </p:nvPr>
        </p:nvSpPr>
        <p:spPr/>
        <p:txBody>
          <a:bodyPr/>
          <a:lstStyle/>
          <a:p>
            <a:fld id="{1D695E32-068F-FF4B-A3FE-4343186DB2B5}" type="slidenum">
              <a:rPr lang="en-US" smtClean="0"/>
              <a:t>7</a:t>
            </a:fld>
            <a:endParaRPr lang="en-US"/>
          </a:p>
        </p:txBody>
      </p:sp>
    </p:spTree>
    <p:extLst>
      <p:ext uri="{BB962C8B-B14F-4D97-AF65-F5344CB8AC3E}">
        <p14:creationId xmlns:p14="http://schemas.microsoft.com/office/powerpoint/2010/main" val="3865564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New Year’s resolutions</a:t>
            </a:r>
          </a:p>
        </p:txBody>
      </p:sp>
      <p:sp>
        <p:nvSpPr>
          <p:cNvPr id="4" name="Slide Number Placeholder 3"/>
          <p:cNvSpPr>
            <a:spLocks noGrp="1"/>
          </p:cNvSpPr>
          <p:nvPr>
            <p:ph type="sldNum" sz="quarter" idx="5"/>
          </p:nvPr>
        </p:nvSpPr>
        <p:spPr/>
        <p:txBody>
          <a:bodyPr/>
          <a:lstStyle/>
          <a:p>
            <a:fld id="{1D695E32-068F-FF4B-A3FE-4343186DB2B5}" type="slidenum">
              <a:rPr lang="en-US" smtClean="0"/>
              <a:t>8</a:t>
            </a:fld>
            <a:endParaRPr lang="en-US"/>
          </a:p>
        </p:txBody>
      </p:sp>
    </p:spTree>
    <p:extLst>
      <p:ext uri="{BB962C8B-B14F-4D97-AF65-F5344CB8AC3E}">
        <p14:creationId xmlns:p14="http://schemas.microsoft.com/office/powerpoint/2010/main" val="3763959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year is a long time to remember everything that your direct reports have accomplished.  Relying on pure memory is obviously not feasible.  These are some of the tools you may use to ensure all or most employee performance-related events are considered in your review.</a:t>
            </a:r>
          </a:p>
          <a:p>
            <a:endParaRPr lang="en-US" dirty="0"/>
          </a:p>
          <a:p>
            <a:r>
              <a:rPr lang="en-US" b="1" dirty="0"/>
              <a:t>Journal</a:t>
            </a:r>
            <a:r>
              <a:rPr lang="en-US" dirty="0"/>
              <a:t>.  Whether you keep in in OneNote, notes in MS Outlook, MS Word notes, etc.  Saving thoughts or comments about employees is a great </a:t>
            </a:r>
          </a:p>
          <a:p>
            <a:endParaRPr lang="en-US" dirty="0"/>
          </a:p>
          <a:p>
            <a:r>
              <a:rPr lang="en-US" b="1" dirty="0"/>
              <a:t>Task tracking</a:t>
            </a:r>
            <a:r>
              <a:rPr lang="en-US" dirty="0"/>
              <a:t>.  In your workload meetings you may ask employees to report on status of various projects.  </a:t>
            </a:r>
          </a:p>
          <a:p>
            <a:endParaRPr lang="en-US" dirty="0"/>
          </a:p>
          <a:p>
            <a:r>
              <a:rPr lang="en-US" b="1" dirty="0"/>
              <a:t>One-on-One meeting notes</a:t>
            </a:r>
            <a:r>
              <a:rPr lang="en-US" dirty="0"/>
              <a:t>.  These meetings provide a great opportunity to give feedback throughout the year.  Notes on the feedback provided are beneficial for the annual review</a:t>
            </a:r>
          </a:p>
          <a:p>
            <a:endParaRPr lang="en-US" dirty="0"/>
          </a:p>
          <a:p>
            <a:r>
              <a:rPr lang="en-US" b="1" dirty="0"/>
              <a:t>Email folders</a:t>
            </a:r>
            <a:r>
              <a:rPr lang="en-US" dirty="0"/>
              <a:t>.  Save notes, emails, feedback from customers in a folder.</a:t>
            </a:r>
          </a:p>
          <a:p>
            <a:endParaRPr lang="en-US" dirty="0"/>
          </a:p>
          <a:p>
            <a:r>
              <a:rPr lang="en-US" b="1" dirty="0"/>
              <a:t>360 Feedback from Customers</a:t>
            </a:r>
            <a:r>
              <a:rPr lang="en-US" dirty="0"/>
              <a:t>.  Ensure that feedback is weighed fairly considering </a:t>
            </a:r>
          </a:p>
        </p:txBody>
      </p:sp>
      <p:sp>
        <p:nvSpPr>
          <p:cNvPr id="4" name="Slide Number Placeholder 3"/>
          <p:cNvSpPr>
            <a:spLocks noGrp="1"/>
          </p:cNvSpPr>
          <p:nvPr>
            <p:ph type="sldNum" sz="quarter" idx="5"/>
          </p:nvPr>
        </p:nvSpPr>
        <p:spPr/>
        <p:txBody>
          <a:bodyPr/>
          <a:lstStyle/>
          <a:p>
            <a:fld id="{1D695E32-068F-FF4B-A3FE-4343186DB2B5}" type="slidenum">
              <a:rPr lang="en-US" smtClean="0"/>
              <a:t>9</a:t>
            </a:fld>
            <a:endParaRPr lang="en-US"/>
          </a:p>
        </p:txBody>
      </p:sp>
    </p:spTree>
    <p:extLst>
      <p:ext uri="{BB962C8B-B14F-4D97-AF65-F5344CB8AC3E}">
        <p14:creationId xmlns:p14="http://schemas.microsoft.com/office/powerpoint/2010/main" val="164130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BEB678-A5F0-0834-EBAB-BB299F9AFC31}"/>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itle 6">
            <a:extLst>
              <a:ext uri="{FF2B5EF4-FFF2-40B4-BE49-F238E27FC236}">
                <a16:creationId xmlns:a16="http://schemas.microsoft.com/office/drawing/2014/main" id="{0ED811DB-E88E-5875-7F9A-381716DE37F2}"/>
              </a:ext>
            </a:extLst>
          </p:cNvPr>
          <p:cNvSpPr>
            <a:spLocks noGrp="1"/>
          </p:cNvSpPr>
          <p:nvPr>
            <p:ph type="title"/>
          </p:nvPr>
        </p:nvSpPr>
        <p:spPr>
          <a:xfrm>
            <a:off x="838200" y="365125"/>
            <a:ext cx="10515600" cy="3063875"/>
          </a:xfrm>
        </p:spPr>
        <p:txBody>
          <a:bodyPr anchor="b">
            <a:normAutofit/>
          </a:bodyPr>
          <a:lstStyle>
            <a:lvl1pPr algn="ctr">
              <a:defRPr sz="4400" b="1" i="0">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0597558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355A-25B8-C0D7-062E-0BC24801A2D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1297509-2A50-769D-F507-37A8B1BE8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930757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52056-85FD-299D-EBEB-2FCB669643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97951-7F33-1B83-1AE6-3CD5DFF88A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05150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9344C-4D86-9B5E-49C7-B6D8165D7994}"/>
              </a:ext>
            </a:extLst>
          </p:cNvPr>
          <p:cNvSpPr>
            <a:spLocks noGrp="1"/>
          </p:cNvSpPr>
          <p:nvPr>
            <p:ph type="title"/>
          </p:nvPr>
        </p:nvSpPr>
        <p:spPr>
          <a:xfrm>
            <a:off x="831850" y="1709738"/>
            <a:ext cx="10515600" cy="2852737"/>
          </a:xfrm>
        </p:spPr>
        <p:txBody>
          <a:bodyPr anchor="b"/>
          <a:lstStyle>
            <a:lvl1pPr algn="ct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A3543FD-6128-377F-7772-B3045D9BAF00}"/>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3748472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D971F-DB0F-AC7F-8AE6-8C32ACB60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6D86D6-9DBC-5E3C-8056-144B979E53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20F5AF-4DB6-77B5-72DF-95593862A3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5954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D221F-6626-23B5-6F25-58AD783AD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309054-A73C-5256-4919-4399C2B040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CC271B-6240-A5DB-CB66-0D86810D85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2A9DBF-0F1E-6CBC-E0B1-9655D36DD9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86F030-6A8F-372B-5EBC-A4CB3E25C4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706828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F479-3E6E-3F51-9B77-CB2312C626C0}"/>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75016047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41055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EA-C8BA-CCBA-D531-AE28B5D57F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BD60DF-AA31-2A02-8167-4EA0433095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34E049-BF4C-10CE-6FEE-B65588A02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3481456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70EFC-BFF9-DE0C-59DA-A22E7260C25A}"/>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CDC75530-1645-5143-3B76-9D0CE978FB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C8B242-6AC5-406D-E6FF-6371B6921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1485079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5CADB-39DC-427A-E30C-0FD75DABE9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5B6D-87A9-7973-E58C-65E89C8C5C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355873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EA17-8759-4A69-493D-8B554463AC9D}"/>
              </a:ext>
            </a:extLst>
          </p:cNvPr>
          <p:cNvSpPr>
            <a:spLocks noGrp="1"/>
          </p:cNvSpPr>
          <p:nvPr>
            <p:ph type="title"/>
          </p:nvPr>
        </p:nvSpPr>
        <p:spPr>
          <a:xfrm>
            <a:off x="831850" y="1709738"/>
            <a:ext cx="10515600" cy="2852737"/>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3EFA88-58ED-B9AC-701C-88E6F7D7246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74448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6D2BB-2ADE-F7FC-E8F7-8731469C0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06585-CA6B-9AD8-04E7-E4D8396F5B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28075F-8A63-D38D-21CD-6611B8DE54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07602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1F53-D1AB-FC9B-29F1-F5CD3C91B9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FE70F5-A3F8-6669-1E32-EDAB155C9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1440A9-1FEA-16FB-37A2-A346FBE3AB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6294C7-6070-DD02-4F8B-FCE428C2FE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5662C2-48C0-D892-8933-B97AE4FF37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580147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31B44-4A3F-BA72-334A-241EF4F23C9C}"/>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53049185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28282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E63DF-C1FC-2B37-FF7B-42B0250001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452BAC-E835-B4D3-793C-6DFD5CA52B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FA269D-5A24-5882-72FC-8265414EA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972965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B27E-CD84-8BC5-9AFB-FE95DA841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095B6E-2D58-E5CA-6EF9-D3012781B5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B186E0-3EAD-5C0A-2597-2FAEB7A0C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0068282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E16A7-C59E-1760-82F9-EA21A9FF0A8D}"/>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FF0E461-F4A5-0DAB-23D0-2EE5DA5A53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136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slow">
    <p:fade/>
  </p:transition>
  <p:txStyles>
    <p:titleStyle>
      <a:lvl1pPr algn="l" defTabSz="914400" rtl="0" eaLnBrk="1" latinLnBrk="0" hangingPunct="1">
        <a:lnSpc>
          <a:spcPct val="90000"/>
        </a:lnSpc>
        <a:spcBef>
          <a:spcPct val="0"/>
        </a:spcBef>
        <a:buNone/>
        <a:defRPr sz="4400" b="1" i="0" kern="1200">
          <a:solidFill>
            <a:srgbClr val="00524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5244"/>
        </a:buClr>
        <a:buFont typeface="Wingdings" pitchFamily="2" charset="2"/>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244"/>
        </a:buClr>
        <a:buFont typeface="Wingdings" pitchFamily="2" charset="2"/>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244"/>
        </a:buClr>
        <a:buFont typeface="Wingdings" pitchFamily="2" charset="2"/>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244"/>
        </a:buClr>
        <a:buFont typeface="Wingdings" pitchFamily="2" charset="2"/>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244"/>
        </a:buClr>
        <a:buFont typeface="Wingdings" pitchFamily="2" charset="2"/>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4F8E4F-1C91-FE76-D9E7-0303EF64A3C0}"/>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0EBE26-5E33-BAAD-E509-2E7566DB2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189898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ransition spd="slow">
    <p:fade/>
  </p:transition>
  <p:txStyles>
    <p:titleStyle>
      <a:lvl1pPr algn="l" defTabSz="914400" rtl="0" eaLnBrk="1" latinLnBrk="0" hangingPunct="1">
        <a:lnSpc>
          <a:spcPct val="90000"/>
        </a:lnSpc>
        <a:spcBef>
          <a:spcPct val="0"/>
        </a:spcBef>
        <a:buNone/>
        <a:defRPr sz="4400" b="1" kern="1200">
          <a:solidFill>
            <a:srgbClr val="00524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5244"/>
        </a:buClr>
        <a:buFont typeface="Wingdings" pitchFamily="2" charset="2"/>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244"/>
        </a:buClr>
        <a:buFont typeface="Wingdings" pitchFamily="2" charset="2"/>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244"/>
        </a:buClr>
        <a:buFont typeface="Wingdings" pitchFamily="2" charset="2"/>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244"/>
        </a:buClr>
        <a:buFont typeface="Wingdings" pitchFamily="2" charset="2"/>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244"/>
        </a:buClr>
        <a:buFont typeface="Wingdings" pitchFamily="2" charset="2"/>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uwgb.edu/UWGBCMS/media/hr/PerformanceReviewNonInstructional.docx"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uwgb.edu/UWGBCMS/media/hr/files/Performance-Evaluation-DocuSign-Instructions.pdf" TargetMode="External"/><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hyperlink" Target="https://app.docusign.com/home"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Alternate Process 16">
            <a:extLst>
              <a:ext uri="{FF2B5EF4-FFF2-40B4-BE49-F238E27FC236}">
                <a16:creationId xmlns:a16="http://schemas.microsoft.com/office/drawing/2014/main" id="{91075DA6-BB55-45D8-955B-99F3D38B9DA4}"/>
              </a:ext>
            </a:extLst>
          </p:cNvPr>
          <p:cNvSpPr/>
          <p:nvPr/>
        </p:nvSpPr>
        <p:spPr>
          <a:xfrm>
            <a:off x="7918704" y="4774836"/>
            <a:ext cx="3459610" cy="612648"/>
          </a:xfrm>
          <a:prstGeom prst="flowChartAlternateProces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Performance Assessments</a:t>
            </a:r>
          </a:p>
        </p:txBody>
      </p:sp>
      <p:pic>
        <p:nvPicPr>
          <p:cNvPr id="4" name="Picture 3">
            <a:extLst>
              <a:ext uri="{FF2B5EF4-FFF2-40B4-BE49-F238E27FC236}">
                <a16:creationId xmlns:a16="http://schemas.microsoft.com/office/drawing/2014/main" id="{8E316ECA-7183-47D7-828A-D7AB241F8B3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10991" y="1594338"/>
            <a:ext cx="10065368" cy="3383573"/>
          </a:xfrm>
          <a:prstGeom prst="rect">
            <a:avLst/>
          </a:prstGeom>
        </p:spPr>
      </p:pic>
      <p:sp>
        <p:nvSpPr>
          <p:cNvPr id="18" name="TextBox 17">
            <a:extLst>
              <a:ext uri="{FF2B5EF4-FFF2-40B4-BE49-F238E27FC236}">
                <a16:creationId xmlns:a16="http://schemas.microsoft.com/office/drawing/2014/main" id="{ED0E551B-7141-43AD-A503-23C1E2131E6A}"/>
              </a:ext>
            </a:extLst>
          </p:cNvPr>
          <p:cNvSpPr txBox="1"/>
          <p:nvPr/>
        </p:nvSpPr>
        <p:spPr>
          <a:xfrm>
            <a:off x="9607600" y="6643656"/>
            <a:ext cx="2585964" cy="200055"/>
          </a:xfrm>
          <a:prstGeom prst="rect">
            <a:avLst/>
          </a:prstGeom>
          <a:noFill/>
        </p:spPr>
        <p:txBody>
          <a:bodyPr wrap="none" rtlCol="0">
            <a:spAutoFit/>
          </a:bodyPr>
          <a:lstStyle/>
          <a:p>
            <a:r>
              <a:rPr lang="en-US" sz="700" dirty="0">
                <a:solidFill>
                  <a:schemeClr val="tx1">
                    <a:lumMod val="50000"/>
                    <a:lumOff val="50000"/>
                  </a:schemeClr>
                </a:solidFill>
              </a:rPr>
              <a:t>Source:  https://www.pexels.com/@laura-iglesias-43382929/</a:t>
            </a:r>
          </a:p>
        </p:txBody>
      </p:sp>
    </p:spTree>
    <p:extLst>
      <p:ext uri="{BB962C8B-B14F-4D97-AF65-F5344CB8AC3E}">
        <p14:creationId xmlns:p14="http://schemas.microsoft.com/office/powerpoint/2010/main" val="2636502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A045-53E3-40B7-959D-2675B0B659BB}"/>
              </a:ext>
            </a:extLst>
          </p:cNvPr>
          <p:cNvSpPr>
            <a:spLocks noGrp="1"/>
          </p:cNvSpPr>
          <p:nvPr>
            <p:ph type="title"/>
          </p:nvPr>
        </p:nvSpPr>
        <p:spPr>
          <a:xfrm>
            <a:off x="5160474" y="365125"/>
            <a:ext cx="6193325" cy="1325563"/>
          </a:xfrm>
        </p:spPr>
        <p:txBody>
          <a:bodyPr/>
          <a:lstStyle/>
          <a:p>
            <a:r>
              <a:rPr lang="en-US" dirty="0"/>
              <a:t>One-on-Ones</a:t>
            </a:r>
            <a:r>
              <a:rPr lang="en-US" dirty="0">
                <a:solidFill>
                  <a:srgbClr val="C00000"/>
                </a:solidFill>
              </a:rPr>
              <a:t>*</a:t>
            </a:r>
          </a:p>
        </p:txBody>
      </p:sp>
      <p:sp>
        <p:nvSpPr>
          <p:cNvPr id="3" name="Content Placeholder 2">
            <a:extLst>
              <a:ext uri="{FF2B5EF4-FFF2-40B4-BE49-F238E27FC236}">
                <a16:creationId xmlns:a16="http://schemas.microsoft.com/office/drawing/2014/main" id="{8039F039-7532-4A0D-9E65-6BA0EA45E011}"/>
              </a:ext>
            </a:extLst>
          </p:cNvPr>
          <p:cNvSpPr>
            <a:spLocks noGrp="1"/>
          </p:cNvSpPr>
          <p:nvPr>
            <p:ph idx="1"/>
          </p:nvPr>
        </p:nvSpPr>
        <p:spPr>
          <a:xfrm>
            <a:off x="5160474" y="1825625"/>
            <a:ext cx="6193326" cy="4351338"/>
          </a:xfrm>
        </p:spPr>
        <p:txBody>
          <a:bodyPr/>
          <a:lstStyle/>
          <a:p>
            <a:r>
              <a:rPr lang="en-US" b="0" i="0" dirty="0">
                <a:solidFill>
                  <a:schemeClr val="tx1"/>
                </a:solidFill>
                <a:effectLst/>
                <a:latin typeface="Segoe UI" panose="020B0502040204020203" pitchFamily="34" charset="0"/>
              </a:rPr>
              <a:t>Set/Review goals for the year</a:t>
            </a:r>
          </a:p>
          <a:p>
            <a:r>
              <a:rPr lang="en-US" dirty="0">
                <a:solidFill>
                  <a:schemeClr val="tx1"/>
                </a:solidFill>
                <a:latin typeface="Segoe UI" panose="020B0502040204020203" pitchFamily="34" charset="0"/>
              </a:rPr>
              <a:t>Tools, obstacles to achieve goals</a:t>
            </a:r>
          </a:p>
          <a:p>
            <a:r>
              <a:rPr lang="en-US" dirty="0">
                <a:solidFill>
                  <a:schemeClr val="tx1"/>
                </a:solidFill>
                <a:latin typeface="Segoe UI" panose="020B0502040204020203" pitchFamily="34" charset="0"/>
              </a:rPr>
              <a:t>Two-way feedback</a:t>
            </a:r>
          </a:p>
          <a:p>
            <a:r>
              <a:rPr lang="en-US" b="0" i="0" dirty="0">
                <a:solidFill>
                  <a:schemeClr val="tx1"/>
                </a:solidFill>
                <a:effectLst/>
                <a:latin typeface="Segoe UI" panose="020B0502040204020203" pitchFamily="34" charset="0"/>
              </a:rPr>
              <a:t>Career objectives</a:t>
            </a:r>
          </a:p>
          <a:p>
            <a:endParaRPr lang="en-US" dirty="0">
              <a:solidFill>
                <a:schemeClr val="tx1"/>
              </a:solidFill>
              <a:latin typeface="Segoe UI" panose="020B0502040204020203" pitchFamily="34" charset="0"/>
            </a:endParaRPr>
          </a:p>
          <a:p>
            <a:endParaRPr lang="en-US" dirty="0">
              <a:solidFill>
                <a:schemeClr val="tx1"/>
              </a:solidFill>
            </a:endParaRPr>
          </a:p>
        </p:txBody>
      </p:sp>
      <p:pic>
        <p:nvPicPr>
          <p:cNvPr id="5" name="Picture 4">
            <a:extLst>
              <a:ext uri="{FF2B5EF4-FFF2-40B4-BE49-F238E27FC236}">
                <a16:creationId xmlns:a16="http://schemas.microsoft.com/office/drawing/2014/main" id="{9DC975ED-3BF3-4BC3-905C-A876283AA1B3}"/>
              </a:ext>
            </a:extLst>
          </p:cNvPr>
          <p:cNvPicPr>
            <a:picLocks noChangeAspect="1"/>
          </p:cNvPicPr>
          <p:nvPr/>
        </p:nvPicPr>
        <p:blipFill>
          <a:blip r:embed="rId3"/>
          <a:stretch>
            <a:fillRect/>
          </a:stretch>
        </p:blipFill>
        <p:spPr>
          <a:xfrm>
            <a:off x="123217" y="881690"/>
            <a:ext cx="5037257" cy="2631054"/>
          </a:xfrm>
          <a:prstGeom prst="rect">
            <a:avLst/>
          </a:prstGeom>
        </p:spPr>
      </p:pic>
      <p:sp>
        <p:nvSpPr>
          <p:cNvPr id="4" name="TextBox 3">
            <a:extLst>
              <a:ext uri="{FF2B5EF4-FFF2-40B4-BE49-F238E27FC236}">
                <a16:creationId xmlns:a16="http://schemas.microsoft.com/office/drawing/2014/main" id="{5224E555-E24C-40D6-B11E-E62B5915CF4B}"/>
              </a:ext>
            </a:extLst>
          </p:cNvPr>
          <p:cNvSpPr txBox="1"/>
          <p:nvPr/>
        </p:nvSpPr>
        <p:spPr>
          <a:xfrm>
            <a:off x="7284549" y="6077377"/>
            <a:ext cx="4536627" cy="415498"/>
          </a:xfrm>
          <a:prstGeom prst="rect">
            <a:avLst/>
          </a:prstGeom>
          <a:noFill/>
        </p:spPr>
        <p:txBody>
          <a:bodyPr wrap="none" rtlCol="0">
            <a:spAutoFit/>
          </a:bodyPr>
          <a:lstStyle/>
          <a:p>
            <a:r>
              <a:rPr lang="en-US" sz="2100" b="1" dirty="0">
                <a:solidFill>
                  <a:srgbClr val="C00000"/>
                </a:solidFill>
                <a:latin typeface="Segoe UI" panose="020B0502040204020203" pitchFamily="34" charset="0"/>
                <a:cs typeface="Segoe UI" panose="020B0502040204020203" pitchFamily="34" charset="0"/>
              </a:rPr>
              <a:t>* </a:t>
            </a:r>
            <a:r>
              <a:rPr lang="en-US" sz="2100" b="1" dirty="0">
                <a:solidFill>
                  <a:schemeClr val="accent6">
                    <a:lumMod val="50000"/>
                  </a:schemeClr>
                </a:solidFill>
                <a:latin typeface="Segoe UI" panose="020B0502040204020203" pitchFamily="34" charset="0"/>
                <a:cs typeface="Segoe UI" panose="020B0502040204020203" pitchFamily="34" charset="0"/>
              </a:rPr>
              <a:t>A.K.A. Stay Interviews, Check-Ins</a:t>
            </a:r>
          </a:p>
        </p:txBody>
      </p:sp>
    </p:spTree>
    <p:extLst>
      <p:ext uri="{BB962C8B-B14F-4D97-AF65-F5344CB8AC3E}">
        <p14:creationId xmlns:p14="http://schemas.microsoft.com/office/powerpoint/2010/main" val="155118088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A045-53E3-40B7-959D-2675B0B659BB}"/>
              </a:ext>
            </a:extLst>
          </p:cNvPr>
          <p:cNvSpPr>
            <a:spLocks noGrp="1"/>
          </p:cNvSpPr>
          <p:nvPr>
            <p:ph type="title"/>
          </p:nvPr>
        </p:nvSpPr>
        <p:spPr>
          <a:xfrm>
            <a:off x="5160474" y="365125"/>
            <a:ext cx="6193325" cy="1325563"/>
          </a:xfrm>
        </p:spPr>
        <p:txBody>
          <a:bodyPr/>
          <a:lstStyle/>
          <a:p>
            <a:r>
              <a:rPr lang="en-US" dirty="0"/>
              <a:t>Annual Review</a:t>
            </a:r>
          </a:p>
        </p:txBody>
      </p:sp>
      <p:sp>
        <p:nvSpPr>
          <p:cNvPr id="3" name="Content Placeholder 2">
            <a:extLst>
              <a:ext uri="{FF2B5EF4-FFF2-40B4-BE49-F238E27FC236}">
                <a16:creationId xmlns:a16="http://schemas.microsoft.com/office/drawing/2014/main" id="{8039F039-7532-4A0D-9E65-6BA0EA45E011}"/>
              </a:ext>
            </a:extLst>
          </p:cNvPr>
          <p:cNvSpPr>
            <a:spLocks noGrp="1"/>
          </p:cNvSpPr>
          <p:nvPr>
            <p:ph idx="1"/>
          </p:nvPr>
        </p:nvSpPr>
        <p:spPr>
          <a:xfrm>
            <a:off x="5160474" y="1825624"/>
            <a:ext cx="6193326" cy="4803775"/>
          </a:xfrm>
        </p:spPr>
        <p:txBody>
          <a:bodyPr>
            <a:normAutofit/>
          </a:bodyPr>
          <a:lstStyle/>
          <a:p>
            <a:pPr marL="514350" indent="-514350">
              <a:lnSpc>
                <a:spcPct val="100000"/>
              </a:lnSpc>
              <a:spcAft>
                <a:spcPts val="700"/>
              </a:spcAft>
              <a:buFont typeface="+mj-lt"/>
              <a:buAutoNum type="arabicPeriod"/>
            </a:pPr>
            <a:r>
              <a:rPr lang="en-US" b="0" i="0" dirty="0">
                <a:solidFill>
                  <a:schemeClr val="tx1"/>
                </a:solidFill>
                <a:effectLst/>
                <a:latin typeface="Segoe UI" panose="020B0502040204020203" pitchFamily="34" charset="0"/>
              </a:rPr>
              <a:t>Update </a:t>
            </a:r>
            <a:r>
              <a:rPr lang="en-US" b="0" i="0" dirty="0">
                <a:solidFill>
                  <a:schemeClr val="tx1"/>
                </a:solidFill>
                <a:effectLst/>
                <a:latin typeface="Segoe UI" panose="020B0502040204020203" pitchFamily="34" charset="0"/>
                <a:hlinkClick r:id="rId3" action="ppaction://hlinksldjump"/>
              </a:rPr>
              <a:t>performance assessment form </a:t>
            </a:r>
            <a:r>
              <a:rPr lang="en-US" dirty="0">
                <a:solidFill>
                  <a:schemeClr val="tx1"/>
                </a:solidFill>
                <a:latin typeface="Segoe UI" panose="020B0502040204020203" pitchFamily="34" charset="0"/>
              </a:rPr>
              <a:t>by adding responsibilities from position description.</a:t>
            </a:r>
          </a:p>
          <a:p>
            <a:pPr marL="514350" indent="-514350">
              <a:lnSpc>
                <a:spcPct val="100000"/>
              </a:lnSpc>
              <a:spcAft>
                <a:spcPts val="700"/>
              </a:spcAft>
              <a:buFont typeface="+mj-lt"/>
              <a:buAutoNum type="arabicPeriod"/>
            </a:pPr>
            <a:r>
              <a:rPr lang="en-US" b="0" i="0" dirty="0">
                <a:solidFill>
                  <a:schemeClr val="tx1"/>
                </a:solidFill>
                <a:effectLst/>
                <a:latin typeface="Segoe UI" panose="020B0502040204020203" pitchFamily="34" charset="0"/>
              </a:rPr>
              <a:t>Send </a:t>
            </a:r>
            <a:r>
              <a:rPr lang="en-US" b="0" i="0" dirty="0">
                <a:solidFill>
                  <a:schemeClr val="tx1"/>
                </a:solidFill>
                <a:effectLst/>
                <a:latin typeface="Segoe UI" panose="020B0502040204020203" pitchFamily="34" charset="0"/>
                <a:hlinkClick r:id="rId3" action="ppaction://hlinksldjump"/>
              </a:rPr>
              <a:t>performance assessment form </a:t>
            </a:r>
            <a:r>
              <a:rPr lang="en-US" b="0" i="0" dirty="0">
                <a:solidFill>
                  <a:schemeClr val="tx1"/>
                </a:solidFill>
                <a:effectLst/>
                <a:latin typeface="Segoe UI" panose="020B0502040204020203" pitchFamily="34" charset="0"/>
              </a:rPr>
              <a:t>to employee requesting self-assessment</a:t>
            </a:r>
          </a:p>
          <a:p>
            <a:pPr marL="514350" indent="-514350">
              <a:lnSpc>
                <a:spcPct val="100000"/>
              </a:lnSpc>
              <a:spcAft>
                <a:spcPts val="700"/>
              </a:spcAft>
              <a:buFont typeface="+mj-lt"/>
              <a:buAutoNum type="arabicPeriod"/>
            </a:pPr>
            <a:r>
              <a:rPr lang="en-US" dirty="0">
                <a:solidFill>
                  <a:schemeClr val="tx1"/>
                </a:solidFill>
                <a:latin typeface="Segoe UI" panose="020B0502040204020203" pitchFamily="34" charset="0"/>
              </a:rPr>
              <a:t>Gather information from journals, notes and internal customers</a:t>
            </a:r>
          </a:p>
        </p:txBody>
      </p:sp>
      <p:pic>
        <p:nvPicPr>
          <p:cNvPr id="5" name="Picture 4">
            <a:extLst>
              <a:ext uri="{FF2B5EF4-FFF2-40B4-BE49-F238E27FC236}">
                <a16:creationId xmlns:a16="http://schemas.microsoft.com/office/drawing/2014/main" id="{9DC975ED-3BF3-4BC3-905C-A876283AA1B3}"/>
              </a:ext>
            </a:extLst>
          </p:cNvPr>
          <p:cNvPicPr>
            <a:picLocks noChangeAspect="1"/>
          </p:cNvPicPr>
          <p:nvPr/>
        </p:nvPicPr>
        <p:blipFill>
          <a:blip r:embed="rId4"/>
          <a:stretch>
            <a:fillRect/>
          </a:stretch>
        </p:blipFill>
        <p:spPr>
          <a:xfrm>
            <a:off x="123217" y="881690"/>
            <a:ext cx="5037257" cy="2631054"/>
          </a:xfrm>
          <a:prstGeom prst="rect">
            <a:avLst/>
          </a:prstGeom>
        </p:spPr>
      </p:pic>
    </p:spTree>
    <p:extLst>
      <p:ext uri="{BB962C8B-B14F-4D97-AF65-F5344CB8AC3E}">
        <p14:creationId xmlns:p14="http://schemas.microsoft.com/office/powerpoint/2010/main" val="429390337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A045-53E3-40B7-959D-2675B0B659BB}"/>
              </a:ext>
            </a:extLst>
          </p:cNvPr>
          <p:cNvSpPr>
            <a:spLocks noGrp="1"/>
          </p:cNvSpPr>
          <p:nvPr>
            <p:ph type="title"/>
          </p:nvPr>
        </p:nvSpPr>
        <p:spPr>
          <a:xfrm>
            <a:off x="5160474" y="365125"/>
            <a:ext cx="6193325" cy="1325563"/>
          </a:xfrm>
        </p:spPr>
        <p:txBody>
          <a:bodyPr/>
          <a:lstStyle/>
          <a:p>
            <a:r>
              <a:rPr lang="en-US" dirty="0"/>
              <a:t>Annual Review</a:t>
            </a:r>
          </a:p>
        </p:txBody>
      </p:sp>
      <p:sp>
        <p:nvSpPr>
          <p:cNvPr id="3" name="Content Placeholder 2">
            <a:extLst>
              <a:ext uri="{FF2B5EF4-FFF2-40B4-BE49-F238E27FC236}">
                <a16:creationId xmlns:a16="http://schemas.microsoft.com/office/drawing/2014/main" id="{8039F039-7532-4A0D-9E65-6BA0EA45E011}"/>
              </a:ext>
            </a:extLst>
          </p:cNvPr>
          <p:cNvSpPr>
            <a:spLocks noGrp="1"/>
          </p:cNvSpPr>
          <p:nvPr>
            <p:ph idx="1"/>
          </p:nvPr>
        </p:nvSpPr>
        <p:spPr>
          <a:xfrm>
            <a:off x="5160474" y="1825624"/>
            <a:ext cx="6193326" cy="4803775"/>
          </a:xfrm>
        </p:spPr>
        <p:txBody>
          <a:bodyPr>
            <a:normAutofit/>
          </a:bodyPr>
          <a:lstStyle/>
          <a:p>
            <a:pPr marL="514350" indent="-514350">
              <a:lnSpc>
                <a:spcPct val="100000"/>
              </a:lnSpc>
              <a:spcAft>
                <a:spcPts val="700"/>
              </a:spcAft>
              <a:buFont typeface="+mj-lt"/>
              <a:buAutoNum type="arabicPeriod" startAt="4"/>
            </a:pPr>
            <a:r>
              <a:rPr lang="en-US" b="0" i="0" dirty="0">
                <a:solidFill>
                  <a:schemeClr val="tx1"/>
                </a:solidFill>
                <a:effectLst/>
                <a:latin typeface="Segoe UI" panose="020B0502040204020203" pitchFamily="34" charset="0"/>
              </a:rPr>
              <a:t>Draft performance re</a:t>
            </a:r>
            <a:r>
              <a:rPr lang="en-US" dirty="0">
                <a:solidFill>
                  <a:schemeClr val="tx1"/>
                </a:solidFill>
                <a:latin typeface="Segoe UI" panose="020B0502040204020203" pitchFamily="34" charset="0"/>
              </a:rPr>
              <a:t>view</a:t>
            </a:r>
          </a:p>
          <a:p>
            <a:pPr marL="514350" indent="-514350">
              <a:lnSpc>
                <a:spcPct val="100000"/>
              </a:lnSpc>
              <a:spcAft>
                <a:spcPts val="700"/>
              </a:spcAft>
              <a:buFont typeface="+mj-lt"/>
              <a:buAutoNum type="arabicPeriod" startAt="4"/>
            </a:pPr>
            <a:r>
              <a:rPr lang="en-US" b="0" i="0" dirty="0">
                <a:solidFill>
                  <a:schemeClr val="tx1"/>
                </a:solidFill>
                <a:effectLst/>
                <a:latin typeface="Segoe UI" panose="020B0502040204020203" pitchFamily="34" charset="0"/>
              </a:rPr>
              <a:t>Meet with </a:t>
            </a:r>
            <a:r>
              <a:rPr lang="en-US" dirty="0">
                <a:solidFill>
                  <a:schemeClr val="tx1"/>
                </a:solidFill>
                <a:latin typeface="Segoe UI" panose="020B0502040204020203" pitchFamily="34" charset="0"/>
              </a:rPr>
              <a:t>each employee to discuss your assessment</a:t>
            </a:r>
          </a:p>
          <a:p>
            <a:pPr marL="514350" indent="-514350">
              <a:lnSpc>
                <a:spcPct val="100000"/>
              </a:lnSpc>
              <a:spcAft>
                <a:spcPts val="700"/>
              </a:spcAft>
              <a:buFont typeface="+mj-lt"/>
              <a:buAutoNum type="arabicPeriod" startAt="4"/>
            </a:pPr>
            <a:r>
              <a:rPr lang="en-US" dirty="0">
                <a:solidFill>
                  <a:schemeClr val="tx1"/>
                </a:solidFill>
                <a:latin typeface="Segoe UI" panose="020B0502040204020203" pitchFamily="34" charset="0"/>
              </a:rPr>
              <a:t>Use </a:t>
            </a:r>
            <a:r>
              <a:rPr lang="en-US" dirty="0">
                <a:solidFill>
                  <a:schemeClr val="tx1"/>
                </a:solidFill>
                <a:latin typeface="Segoe UI" panose="020B0502040204020203" pitchFamily="34" charset="0"/>
                <a:hlinkClick r:id="rId3" action="ppaction://hlinksldjump"/>
              </a:rPr>
              <a:t>DocuSign</a:t>
            </a:r>
            <a:r>
              <a:rPr lang="en-US" dirty="0">
                <a:solidFill>
                  <a:schemeClr val="tx1"/>
                </a:solidFill>
                <a:latin typeface="Segoe UI" panose="020B0502040204020203" pitchFamily="34" charset="0"/>
              </a:rPr>
              <a:t> to request signature from employee and for your own signature</a:t>
            </a:r>
          </a:p>
          <a:p>
            <a:pPr marL="514350" indent="-514350">
              <a:lnSpc>
                <a:spcPct val="100000"/>
              </a:lnSpc>
              <a:spcAft>
                <a:spcPts val="700"/>
              </a:spcAft>
              <a:buFont typeface="+mj-lt"/>
              <a:buAutoNum type="arabicPeriod" startAt="4"/>
            </a:pPr>
            <a:r>
              <a:rPr lang="en-US" b="0" i="0" dirty="0">
                <a:solidFill>
                  <a:schemeClr val="tx1"/>
                </a:solidFill>
                <a:effectLst/>
                <a:latin typeface="Segoe UI" panose="020B0502040204020203" pitchFamily="34" charset="0"/>
              </a:rPr>
              <a:t>Submit to HR (through DocuSign)</a:t>
            </a:r>
            <a:endParaRPr lang="en-US" dirty="0">
              <a:solidFill>
                <a:schemeClr val="tx1"/>
              </a:solidFill>
            </a:endParaRPr>
          </a:p>
        </p:txBody>
      </p:sp>
      <p:pic>
        <p:nvPicPr>
          <p:cNvPr id="5" name="Picture 4">
            <a:extLst>
              <a:ext uri="{FF2B5EF4-FFF2-40B4-BE49-F238E27FC236}">
                <a16:creationId xmlns:a16="http://schemas.microsoft.com/office/drawing/2014/main" id="{9DC975ED-3BF3-4BC3-905C-A876283AA1B3}"/>
              </a:ext>
            </a:extLst>
          </p:cNvPr>
          <p:cNvPicPr>
            <a:picLocks noChangeAspect="1"/>
          </p:cNvPicPr>
          <p:nvPr/>
        </p:nvPicPr>
        <p:blipFill>
          <a:blip r:embed="rId4"/>
          <a:stretch>
            <a:fillRect/>
          </a:stretch>
        </p:blipFill>
        <p:spPr>
          <a:xfrm>
            <a:off x="123217" y="881690"/>
            <a:ext cx="5037257" cy="2631054"/>
          </a:xfrm>
          <a:prstGeom prst="rect">
            <a:avLst/>
          </a:prstGeom>
        </p:spPr>
      </p:pic>
    </p:spTree>
    <p:extLst>
      <p:ext uri="{BB962C8B-B14F-4D97-AF65-F5344CB8AC3E}">
        <p14:creationId xmlns:p14="http://schemas.microsoft.com/office/powerpoint/2010/main" val="393954020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A045-53E3-40B7-959D-2675B0B659BB}"/>
              </a:ext>
            </a:extLst>
          </p:cNvPr>
          <p:cNvSpPr>
            <a:spLocks noGrp="1"/>
          </p:cNvSpPr>
          <p:nvPr>
            <p:ph type="title"/>
          </p:nvPr>
        </p:nvSpPr>
        <p:spPr>
          <a:xfrm>
            <a:off x="5160474" y="365125"/>
            <a:ext cx="6193325" cy="1325563"/>
          </a:xfrm>
        </p:spPr>
        <p:txBody>
          <a:bodyPr/>
          <a:lstStyle/>
          <a:p>
            <a:r>
              <a:rPr lang="en-US" dirty="0"/>
              <a:t>Annual Review</a:t>
            </a:r>
          </a:p>
        </p:txBody>
      </p:sp>
      <p:sp>
        <p:nvSpPr>
          <p:cNvPr id="3" name="Content Placeholder 2">
            <a:extLst>
              <a:ext uri="{FF2B5EF4-FFF2-40B4-BE49-F238E27FC236}">
                <a16:creationId xmlns:a16="http://schemas.microsoft.com/office/drawing/2014/main" id="{8039F039-7532-4A0D-9E65-6BA0EA45E011}"/>
              </a:ext>
            </a:extLst>
          </p:cNvPr>
          <p:cNvSpPr>
            <a:spLocks noGrp="1"/>
          </p:cNvSpPr>
          <p:nvPr>
            <p:ph idx="1"/>
          </p:nvPr>
        </p:nvSpPr>
        <p:spPr>
          <a:xfrm>
            <a:off x="5160474" y="1825624"/>
            <a:ext cx="6193326" cy="4803775"/>
          </a:xfrm>
        </p:spPr>
        <p:txBody>
          <a:bodyPr>
            <a:normAutofit/>
          </a:bodyPr>
          <a:lstStyle/>
          <a:p>
            <a:pPr marL="0" indent="0">
              <a:lnSpc>
                <a:spcPct val="100000"/>
              </a:lnSpc>
              <a:spcAft>
                <a:spcPts val="700"/>
              </a:spcAft>
              <a:buNone/>
            </a:pPr>
            <a:r>
              <a:rPr lang="en-US" b="1" dirty="0">
                <a:solidFill>
                  <a:schemeClr val="tx1"/>
                </a:solidFill>
              </a:rPr>
              <a:t>The meeting</a:t>
            </a:r>
          </a:p>
          <a:p>
            <a:pPr lvl="1">
              <a:lnSpc>
                <a:spcPts val="2900"/>
              </a:lnSpc>
              <a:spcBef>
                <a:spcPts val="0"/>
              </a:spcBef>
              <a:spcAft>
                <a:spcPts val="700"/>
              </a:spcAft>
            </a:pPr>
            <a:r>
              <a:rPr lang="en-US" dirty="0">
                <a:solidFill>
                  <a:schemeClr val="tx1"/>
                </a:solidFill>
              </a:rPr>
              <a:t>Prepare, prepare, prepare</a:t>
            </a:r>
          </a:p>
          <a:p>
            <a:pPr lvl="1">
              <a:lnSpc>
                <a:spcPts val="2900"/>
              </a:lnSpc>
              <a:spcBef>
                <a:spcPts val="0"/>
              </a:spcBef>
              <a:spcAft>
                <a:spcPts val="700"/>
              </a:spcAft>
            </a:pPr>
            <a:r>
              <a:rPr lang="en-US" dirty="0">
                <a:solidFill>
                  <a:schemeClr val="tx1"/>
                </a:solidFill>
              </a:rPr>
              <a:t>Give employees time to respond</a:t>
            </a:r>
          </a:p>
          <a:p>
            <a:pPr lvl="1">
              <a:lnSpc>
                <a:spcPts val="2900"/>
              </a:lnSpc>
              <a:spcBef>
                <a:spcPts val="0"/>
              </a:spcBef>
              <a:spcAft>
                <a:spcPts val="700"/>
              </a:spcAft>
            </a:pPr>
            <a:r>
              <a:rPr lang="en-US" dirty="0">
                <a:solidFill>
                  <a:schemeClr val="tx1"/>
                </a:solidFill>
              </a:rPr>
              <a:t>Be ok with criticism</a:t>
            </a:r>
          </a:p>
          <a:p>
            <a:pPr lvl="1">
              <a:lnSpc>
                <a:spcPts val="2900"/>
              </a:lnSpc>
              <a:spcBef>
                <a:spcPts val="0"/>
              </a:spcBef>
              <a:spcAft>
                <a:spcPts val="700"/>
              </a:spcAft>
            </a:pPr>
            <a:r>
              <a:rPr lang="en-US" dirty="0">
                <a:solidFill>
                  <a:schemeClr val="tx1"/>
                </a:solidFill>
              </a:rPr>
              <a:t>Choose a quiet place to limit interruptions</a:t>
            </a:r>
          </a:p>
          <a:p>
            <a:pPr lvl="1">
              <a:lnSpc>
                <a:spcPts val="2900"/>
              </a:lnSpc>
              <a:spcBef>
                <a:spcPts val="0"/>
              </a:spcBef>
              <a:spcAft>
                <a:spcPts val="700"/>
              </a:spcAft>
            </a:pPr>
            <a:r>
              <a:rPr lang="en-US" dirty="0">
                <a:solidFill>
                  <a:schemeClr val="tx1"/>
                </a:solidFill>
              </a:rPr>
              <a:t>Don’t waste time in the meeting – keep on topic</a:t>
            </a:r>
          </a:p>
          <a:p>
            <a:pPr lvl="1">
              <a:lnSpc>
                <a:spcPts val="2900"/>
              </a:lnSpc>
              <a:spcBef>
                <a:spcPts val="0"/>
              </a:spcBef>
              <a:spcAft>
                <a:spcPts val="700"/>
              </a:spcAft>
            </a:pPr>
            <a:r>
              <a:rPr lang="en-US" dirty="0">
                <a:solidFill>
                  <a:schemeClr val="tx1"/>
                </a:solidFill>
              </a:rPr>
              <a:t>Focus on job tasks and objective evidence.</a:t>
            </a:r>
          </a:p>
        </p:txBody>
      </p:sp>
      <p:pic>
        <p:nvPicPr>
          <p:cNvPr id="5" name="Picture 4">
            <a:extLst>
              <a:ext uri="{FF2B5EF4-FFF2-40B4-BE49-F238E27FC236}">
                <a16:creationId xmlns:a16="http://schemas.microsoft.com/office/drawing/2014/main" id="{9DC975ED-3BF3-4BC3-905C-A876283AA1B3}"/>
              </a:ext>
            </a:extLst>
          </p:cNvPr>
          <p:cNvPicPr>
            <a:picLocks noChangeAspect="1"/>
          </p:cNvPicPr>
          <p:nvPr/>
        </p:nvPicPr>
        <p:blipFill>
          <a:blip r:embed="rId3"/>
          <a:stretch>
            <a:fillRect/>
          </a:stretch>
        </p:blipFill>
        <p:spPr>
          <a:xfrm>
            <a:off x="123217" y="881690"/>
            <a:ext cx="5037257" cy="2631054"/>
          </a:xfrm>
          <a:prstGeom prst="rect">
            <a:avLst/>
          </a:prstGeom>
        </p:spPr>
      </p:pic>
    </p:spTree>
    <p:extLst>
      <p:ext uri="{BB962C8B-B14F-4D97-AF65-F5344CB8AC3E}">
        <p14:creationId xmlns:p14="http://schemas.microsoft.com/office/powerpoint/2010/main" val="3927050699"/>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5B521F-E743-4D99-A2A2-B7D18D2BEEC1}"/>
              </a:ext>
            </a:extLst>
          </p:cNvPr>
          <p:cNvSpPr txBox="1"/>
          <p:nvPr/>
        </p:nvSpPr>
        <p:spPr>
          <a:xfrm>
            <a:off x="1128117" y="1894187"/>
            <a:ext cx="10378838" cy="2910412"/>
          </a:xfrm>
          <a:prstGeom prst="rect">
            <a:avLst/>
          </a:prstGeom>
          <a:noFill/>
        </p:spPr>
        <p:txBody>
          <a:bodyPr wrap="square" rtlCol="0">
            <a:spAutoFit/>
          </a:bodyPr>
          <a:lstStyle/>
          <a:p>
            <a:pPr algn="ctr">
              <a:lnSpc>
                <a:spcPts val="5300"/>
              </a:lnSpc>
            </a:pPr>
            <a:r>
              <a:rPr lang="en-US" sz="7000" i="1" dirty="0">
                <a:solidFill>
                  <a:schemeClr val="tx1">
                    <a:lumMod val="65000"/>
                    <a:lumOff val="35000"/>
                  </a:schemeClr>
                </a:solidFill>
                <a:latin typeface="Ink Free" panose="03080402000500000000" pitchFamily="66" charset="0"/>
                <a:ea typeface="Calibri" panose="020F0502020204030204" pitchFamily="34" charset="0"/>
                <a:cs typeface="Calibri" panose="020F0502020204030204" pitchFamily="34" charset="0"/>
              </a:rPr>
              <a:t>“performance assessments are a </a:t>
            </a:r>
            <a:r>
              <a:rPr lang="en-US" sz="7000" b="1" i="1" dirty="0">
                <a:solidFill>
                  <a:schemeClr val="accent6"/>
                </a:solidFill>
                <a:latin typeface="Ink Free" panose="03080402000500000000" pitchFamily="66" charset="0"/>
                <a:ea typeface="Calibri" panose="020F0502020204030204" pitchFamily="34" charset="0"/>
                <a:cs typeface="Calibri" panose="020F0502020204030204" pitchFamily="34" charset="0"/>
              </a:rPr>
              <a:t>continuous</a:t>
            </a:r>
            <a:r>
              <a:rPr lang="en-US" sz="7000" i="1" dirty="0">
                <a:solidFill>
                  <a:schemeClr val="accent6"/>
                </a:solidFill>
                <a:latin typeface="Ink Free" panose="03080402000500000000" pitchFamily="66" charset="0"/>
                <a:ea typeface="Calibri" panose="020F0502020204030204" pitchFamily="34" charset="0"/>
                <a:cs typeface="Calibri" panose="020F0502020204030204" pitchFamily="34" charset="0"/>
              </a:rPr>
              <a:t> </a:t>
            </a:r>
            <a:r>
              <a:rPr lang="en-US" sz="7000" b="1" i="1" dirty="0">
                <a:solidFill>
                  <a:schemeClr val="accent6"/>
                </a:solidFill>
                <a:latin typeface="Ink Free" panose="03080402000500000000" pitchFamily="66" charset="0"/>
                <a:ea typeface="Calibri" panose="020F0502020204030204" pitchFamily="34" charset="0"/>
                <a:cs typeface="Calibri" panose="020F0502020204030204" pitchFamily="34" charset="0"/>
              </a:rPr>
              <a:t>process</a:t>
            </a:r>
            <a:r>
              <a:rPr lang="en-US" sz="7000" i="1" dirty="0">
                <a:solidFill>
                  <a:schemeClr val="accent6"/>
                </a:solidFill>
                <a:latin typeface="Ink Free" panose="03080402000500000000" pitchFamily="66" charset="0"/>
                <a:ea typeface="Calibri" panose="020F0502020204030204" pitchFamily="34" charset="0"/>
                <a:cs typeface="Calibri" panose="020F0502020204030204" pitchFamily="34" charset="0"/>
              </a:rPr>
              <a:t> </a:t>
            </a:r>
            <a:r>
              <a:rPr lang="en-US" sz="7000" i="1" dirty="0">
                <a:solidFill>
                  <a:schemeClr val="tx1">
                    <a:lumMod val="65000"/>
                    <a:lumOff val="35000"/>
                  </a:schemeClr>
                </a:solidFill>
                <a:latin typeface="Ink Free" panose="03080402000500000000" pitchFamily="66" charset="0"/>
                <a:ea typeface="Calibri" panose="020F0502020204030204" pitchFamily="34" charset="0"/>
                <a:cs typeface="Calibri" panose="020F0502020204030204" pitchFamily="34" charset="0"/>
              </a:rPr>
              <a:t>not a once-a-year event”</a:t>
            </a:r>
          </a:p>
          <a:p>
            <a:pPr algn="ctr">
              <a:lnSpc>
                <a:spcPts val="5300"/>
              </a:lnSpc>
            </a:pPr>
            <a:endParaRPr lang="en-US" sz="7000" i="1" dirty="0">
              <a:solidFill>
                <a:schemeClr val="tx1">
                  <a:lumMod val="65000"/>
                  <a:lumOff val="35000"/>
                </a:schemeClr>
              </a:solidFill>
              <a:latin typeface="Ink Free" panose="03080402000500000000" pitchFamily="66"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ADBD3DA-6339-45F4-9683-0BE90A134B26}"/>
              </a:ext>
            </a:extLst>
          </p:cNvPr>
          <p:cNvSpPr txBox="1"/>
          <p:nvPr/>
        </p:nvSpPr>
        <p:spPr>
          <a:xfrm>
            <a:off x="2498758" y="5487425"/>
            <a:ext cx="9008197" cy="654666"/>
          </a:xfrm>
          <a:prstGeom prst="rect">
            <a:avLst/>
          </a:prstGeom>
          <a:noFill/>
        </p:spPr>
        <p:txBody>
          <a:bodyPr wrap="square">
            <a:spAutoFit/>
          </a:bodyPr>
          <a:lstStyle/>
          <a:p>
            <a:pPr algn="r">
              <a:lnSpc>
                <a:spcPts val="5300"/>
              </a:lnSpc>
            </a:pPr>
            <a:r>
              <a:rPr lang="en-US" sz="1600" dirty="0">
                <a:solidFill>
                  <a:schemeClr val="tx1">
                    <a:lumMod val="65000"/>
                    <a:lumOff val="35000"/>
                  </a:schemeClr>
                </a:solidFill>
                <a:ea typeface="Calibri" panose="020F0502020204030204" pitchFamily="34" charset="0"/>
                <a:cs typeface="Calibri" panose="020F0502020204030204" pitchFamily="34" charset="0"/>
              </a:rPr>
              <a:t>Source: a Wise HR Professional who prefers to live in anonymity</a:t>
            </a:r>
          </a:p>
        </p:txBody>
      </p:sp>
    </p:spTree>
    <p:extLst>
      <p:ext uri="{BB962C8B-B14F-4D97-AF65-F5344CB8AC3E}">
        <p14:creationId xmlns:p14="http://schemas.microsoft.com/office/powerpoint/2010/main" val="322457915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E4B02-3B68-4191-BC34-3947EF430553}"/>
              </a:ext>
            </a:extLst>
          </p:cNvPr>
          <p:cNvSpPr>
            <a:spLocks noGrp="1"/>
          </p:cNvSpPr>
          <p:nvPr>
            <p:ph type="title"/>
          </p:nvPr>
        </p:nvSpPr>
        <p:spPr>
          <a:xfrm>
            <a:off x="838200" y="2103437"/>
            <a:ext cx="7534275" cy="1325563"/>
          </a:xfrm>
        </p:spPr>
        <p:txBody>
          <a:bodyPr/>
          <a:lstStyle/>
          <a:p>
            <a:r>
              <a:rPr lang="en-US" dirty="0"/>
              <a:t>Watch out for those biases</a:t>
            </a:r>
          </a:p>
        </p:txBody>
      </p:sp>
      <p:pic>
        <p:nvPicPr>
          <p:cNvPr id="6" name="Graphic 5" descr="Warning with solid fill">
            <a:extLst>
              <a:ext uri="{FF2B5EF4-FFF2-40B4-BE49-F238E27FC236}">
                <a16:creationId xmlns:a16="http://schemas.microsoft.com/office/drawing/2014/main" id="{83B69190-1618-4178-9644-D1ED7320F7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0600" y="1657350"/>
            <a:ext cx="2743200" cy="2743200"/>
          </a:xfrm>
          <a:prstGeom prst="rect">
            <a:avLst/>
          </a:prstGeom>
        </p:spPr>
      </p:pic>
    </p:spTree>
    <p:extLst>
      <p:ext uri="{BB962C8B-B14F-4D97-AF65-F5344CB8AC3E}">
        <p14:creationId xmlns:p14="http://schemas.microsoft.com/office/powerpoint/2010/main" val="324280458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Joyful family measuring their child at a colorful amusement park attraction. Stock Photo">
            <a:extLst>
              <a:ext uri="{FF2B5EF4-FFF2-40B4-BE49-F238E27FC236}">
                <a16:creationId xmlns:a16="http://schemas.microsoft.com/office/drawing/2014/main" id="{52DE7620-0CC6-4943-BEB7-4728B60EDD6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329613" y="0"/>
            <a:ext cx="3862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53BB4E-1C81-4FE7-A215-3D928B0967BC}"/>
              </a:ext>
            </a:extLst>
          </p:cNvPr>
          <p:cNvSpPr>
            <a:spLocks noGrp="1"/>
          </p:cNvSpPr>
          <p:nvPr>
            <p:ph type="title"/>
          </p:nvPr>
        </p:nvSpPr>
        <p:spPr/>
        <p:txBody>
          <a:bodyPr/>
          <a:lstStyle/>
          <a:p>
            <a:r>
              <a:rPr lang="en-US" dirty="0"/>
              <a:t>Contrast </a:t>
            </a:r>
          </a:p>
        </p:txBody>
      </p:sp>
      <p:sp>
        <p:nvSpPr>
          <p:cNvPr id="3" name="Content Placeholder 2">
            <a:extLst>
              <a:ext uri="{FF2B5EF4-FFF2-40B4-BE49-F238E27FC236}">
                <a16:creationId xmlns:a16="http://schemas.microsoft.com/office/drawing/2014/main" id="{E28C9ABC-F4B6-41DB-B0EA-4A81F4C0A20B}"/>
              </a:ext>
            </a:extLst>
          </p:cNvPr>
          <p:cNvSpPr>
            <a:spLocks noGrp="1"/>
          </p:cNvSpPr>
          <p:nvPr>
            <p:ph idx="1"/>
          </p:nvPr>
        </p:nvSpPr>
        <p:spPr>
          <a:xfrm>
            <a:off x="1538654" y="1825625"/>
            <a:ext cx="4557346" cy="4351338"/>
          </a:xfrm>
        </p:spPr>
        <p:txBody>
          <a:bodyPr/>
          <a:lstStyle/>
          <a:p>
            <a:pPr marL="0" indent="0">
              <a:buNone/>
            </a:pPr>
            <a:endParaRPr lang="en-US" b="1" dirty="0"/>
          </a:p>
          <a:p>
            <a:pPr marL="0" indent="0">
              <a:buNone/>
            </a:pPr>
            <a:r>
              <a:rPr lang="en-US" dirty="0"/>
              <a:t>Rather than measuring performance against the standard, you measure the performance of an employee against the performance of another employee. </a:t>
            </a:r>
          </a:p>
        </p:txBody>
      </p:sp>
      <p:sp>
        <p:nvSpPr>
          <p:cNvPr id="4" name="TextBox 3">
            <a:extLst>
              <a:ext uri="{FF2B5EF4-FFF2-40B4-BE49-F238E27FC236}">
                <a16:creationId xmlns:a16="http://schemas.microsoft.com/office/drawing/2014/main" id="{605B4E83-0B8C-44CB-9B4C-A0C87348AC32}"/>
              </a:ext>
            </a:extLst>
          </p:cNvPr>
          <p:cNvSpPr txBox="1"/>
          <p:nvPr/>
        </p:nvSpPr>
        <p:spPr>
          <a:xfrm>
            <a:off x="4669637" y="6492875"/>
            <a:ext cx="3659976" cy="200055"/>
          </a:xfrm>
          <a:prstGeom prst="rect">
            <a:avLst/>
          </a:prstGeom>
          <a:noFill/>
        </p:spPr>
        <p:txBody>
          <a:bodyPr wrap="none" rtlCol="0">
            <a:spAutoFit/>
          </a:bodyPr>
          <a:lstStyle/>
          <a:p>
            <a:r>
              <a:rPr lang="en-US" sz="700" dirty="0">
                <a:solidFill>
                  <a:schemeClr val="tx1">
                    <a:lumMod val="50000"/>
                    <a:lumOff val="50000"/>
                  </a:schemeClr>
                </a:solidFill>
              </a:rPr>
              <a:t>Source: https://www.pexels.com/photo/parents-measuring-their-child-s-height-7456803/</a:t>
            </a:r>
          </a:p>
        </p:txBody>
      </p:sp>
    </p:spTree>
    <p:extLst>
      <p:ext uri="{BB962C8B-B14F-4D97-AF65-F5344CB8AC3E}">
        <p14:creationId xmlns:p14="http://schemas.microsoft.com/office/powerpoint/2010/main" val="411524760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3BB4E-1C81-4FE7-A215-3D928B0967BC}"/>
              </a:ext>
            </a:extLst>
          </p:cNvPr>
          <p:cNvSpPr>
            <a:spLocks noGrp="1"/>
          </p:cNvSpPr>
          <p:nvPr>
            <p:ph type="title"/>
          </p:nvPr>
        </p:nvSpPr>
        <p:spPr/>
        <p:txBody>
          <a:bodyPr/>
          <a:lstStyle/>
          <a:p>
            <a:r>
              <a:rPr lang="en-US" b="1" dirty="0"/>
              <a:t>Halo</a:t>
            </a:r>
            <a:endParaRPr lang="en-US" dirty="0"/>
          </a:p>
        </p:txBody>
      </p:sp>
      <p:sp>
        <p:nvSpPr>
          <p:cNvPr id="3" name="Content Placeholder 2">
            <a:extLst>
              <a:ext uri="{FF2B5EF4-FFF2-40B4-BE49-F238E27FC236}">
                <a16:creationId xmlns:a16="http://schemas.microsoft.com/office/drawing/2014/main" id="{E28C9ABC-F4B6-41DB-B0EA-4A81F4C0A20B}"/>
              </a:ext>
            </a:extLst>
          </p:cNvPr>
          <p:cNvSpPr>
            <a:spLocks noGrp="1"/>
          </p:cNvSpPr>
          <p:nvPr>
            <p:ph idx="1"/>
          </p:nvPr>
        </p:nvSpPr>
        <p:spPr>
          <a:xfrm>
            <a:off x="1538654" y="1825625"/>
            <a:ext cx="4557346" cy="4351338"/>
          </a:xfrm>
        </p:spPr>
        <p:txBody>
          <a:bodyPr/>
          <a:lstStyle/>
          <a:p>
            <a:pPr marL="0" indent="0">
              <a:buNone/>
            </a:pPr>
            <a:endParaRPr lang="en-US" b="1" dirty="0"/>
          </a:p>
          <a:p>
            <a:pPr marL="0" indent="0">
              <a:buNone/>
            </a:pPr>
            <a:r>
              <a:rPr lang="en-US" dirty="0"/>
              <a:t>You rate an employee highly in all areas because of one thing they do really well</a:t>
            </a:r>
          </a:p>
        </p:txBody>
      </p:sp>
      <p:grpSp>
        <p:nvGrpSpPr>
          <p:cNvPr id="6" name="Graphic 4" descr="Angel face with solid fill with solid fill">
            <a:extLst>
              <a:ext uri="{FF2B5EF4-FFF2-40B4-BE49-F238E27FC236}">
                <a16:creationId xmlns:a16="http://schemas.microsoft.com/office/drawing/2014/main" id="{EFB5A0A9-6355-476D-86DE-B314D93B0EE1}"/>
              </a:ext>
            </a:extLst>
          </p:cNvPr>
          <p:cNvGrpSpPr/>
          <p:nvPr/>
        </p:nvGrpSpPr>
        <p:grpSpPr>
          <a:xfrm>
            <a:off x="8248650" y="2560320"/>
            <a:ext cx="1554480" cy="1737360"/>
            <a:chOff x="8515350" y="3219450"/>
            <a:chExt cx="723900" cy="800100"/>
          </a:xfrm>
          <a:solidFill>
            <a:schemeClr val="accent4"/>
          </a:solidFill>
          <a:effectLst>
            <a:outerShdw blurRad="50800" dist="38100" dir="2700000" algn="tl" rotWithShape="0">
              <a:prstClr val="black">
                <a:alpha val="40000"/>
              </a:prstClr>
            </a:outerShdw>
          </a:effectLst>
        </p:grpSpPr>
        <p:sp>
          <p:nvSpPr>
            <p:cNvPr id="7" name="Freeform: Shape 6">
              <a:extLst>
                <a:ext uri="{FF2B5EF4-FFF2-40B4-BE49-F238E27FC236}">
                  <a16:creationId xmlns:a16="http://schemas.microsoft.com/office/drawing/2014/main" id="{A88629F2-0AF1-4C04-B41F-547126A19827}"/>
                </a:ext>
              </a:extLst>
            </p:cNvPr>
            <p:cNvSpPr/>
            <p:nvPr/>
          </p:nvSpPr>
          <p:spPr>
            <a:xfrm>
              <a:off x="8515350" y="3295650"/>
              <a:ext cx="723900" cy="723900"/>
            </a:xfrm>
            <a:custGeom>
              <a:avLst/>
              <a:gdLst>
                <a:gd name="connsiteX0" fmla="*/ 361950 w 723900"/>
                <a:gd name="connsiteY0" fmla="*/ 0 h 723900"/>
                <a:gd name="connsiteX1" fmla="*/ 0 w 723900"/>
                <a:gd name="connsiteY1" fmla="*/ 361950 h 723900"/>
                <a:gd name="connsiteX2" fmla="*/ 361950 w 723900"/>
                <a:gd name="connsiteY2" fmla="*/ 723900 h 723900"/>
                <a:gd name="connsiteX3" fmla="*/ 723900 w 723900"/>
                <a:gd name="connsiteY3" fmla="*/ 361950 h 723900"/>
                <a:gd name="connsiteX4" fmla="*/ 361950 w 723900"/>
                <a:gd name="connsiteY4" fmla="*/ 0 h 723900"/>
                <a:gd name="connsiteX5" fmla="*/ 145352 w 723900"/>
                <a:gd name="connsiteY5" fmla="*/ 345662 h 723900"/>
                <a:gd name="connsiteX6" fmla="*/ 130683 w 723900"/>
                <a:gd name="connsiteY6" fmla="*/ 323088 h 723900"/>
                <a:gd name="connsiteX7" fmla="*/ 243707 w 723900"/>
                <a:gd name="connsiteY7" fmla="*/ 249804 h 723900"/>
                <a:gd name="connsiteX8" fmla="*/ 316992 w 723900"/>
                <a:gd name="connsiteY8" fmla="*/ 323088 h 723900"/>
                <a:gd name="connsiteX9" fmla="*/ 301467 w 723900"/>
                <a:gd name="connsiteY9" fmla="*/ 345106 h 723900"/>
                <a:gd name="connsiteX10" fmla="*/ 279749 w 723900"/>
                <a:gd name="connsiteY10" fmla="*/ 330994 h 723900"/>
                <a:gd name="connsiteX11" fmla="*/ 212006 w 723900"/>
                <a:gd name="connsiteY11" fmla="*/ 286914 h 723900"/>
                <a:gd name="connsiteX12" fmla="*/ 167926 w 723900"/>
                <a:gd name="connsiteY12" fmla="*/ 330994 h 723900"/>
                <a:gd name="connsiteX13" fmla="*/ 145352 w 723900"/>
                <a:gd name="connsiteY13" fmla="*/ 345662 h 723900"/>
                <a:gd name="connsiteX14" fmla="*/ 550831 w 723900"/>
                <a:gd name="connsiteY14" fmla="*/ 516446 h 723900"/>
                <a:gd name="connsiteX15" fmla="*/ 216941 w 723900"/>
                <a:gd name="connsiteY15" fmla="*/ 560318 h 723900"/>
                <a:gd name="connsiteX16" fmla="*/ 173069 w 723900"/>
                <a:gd name="connsiteY16" fmla="*/ 516446 h 723900"/>
                <a:gd name="connsiteX17" fmla="*/ 176546 w 723900"/>
                <a:gd name="connsiteY17" fmla="*/ 489728 h 723900"/>
                <a:gd name="connsiteX18" fmla="*/ 203264 w 723900"/>
                <a:gd name="connsiteY18" fmla="*/ 493205 h 723900"/>
                <a:gd name="connsiteX19" fmla="*/ 483722 w 723900"/>
                <a:gd name="connsiteY19" fmla="*/ 530119 h 723900"/>
                <a:gd name="connsiteX20" fmla="*/ 520637 w 723900"/>
                <a:gd name="connsiteY20" fmla="*/ 493205 h 723900"/>
                <a:gd name="connsiteX21" fmla="*/ 547354 w 723900"/>
                <a:gd name="connsiteY21" fmla="*/ 489728 h 723900"/>
                <a:gd name="connsiteX22" fmla="*/ 550831 w 723900"/>
                <a:gd name="connsiteY22" fmla="*/ 516446 h 723900"/>
                <a:gd name="connsiteX23" fmla="*/ 578549 w 723900"/>
                <a:gd name="connsiteY23" fmla="*/ 345662 h 723900"/>
                <a:gd name="connsiteX24" fmla="*/ 555974 w 723900"/>
                <a:gd name="connsiteY24" fmla="*/ 330994 h 723900"/>
                <a:gd name="connsiteX25" fmla="*/ 488231 w 723900"/>
                <a:gd name="connsiteY25" fmla="*/ 286914 h 723900"/>
                <a:gd name="connsiteX26" fmla="*/ 444151 w 723900"/>
                <a:gd name="connsiteY26" fmla="*/ 330994 h 723900"/>
                <a:gd name="connsiteX27" fmla="*/ 421020 w 723900"/>
                <a:gd name="connsiteY27" fmla="*/ 344806 h 723900"/>
                <a:gd name="connsiteX28" fmla="*/ 406908 w 723900"/>
                <a:gd name="connsiteY28" fmla="*/ 323088 h 723900"/>
                <a:gd name="connsiteX29" fmla="*/ 519932 w 723900"/>
                <a:gd name="connsiteY29" fmla="*/ 249803 h 723900"/>
                <a:gd name="connsiteX30" fmla="*/ 593217 w 723900"/>
                <a:gd name="connsiteY30" fmla="*/ 323088 h 723900"/>
                <a:gd name="connsiteX31" fmla="*/ 578549 w 723900"/>
                <a:gd name="connsiteY31" fmla="*/ 345662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3900" h="723900">
                  <a:moveTo>
                    <a:pt x="361950" y="0"/>
                  </a:moveTo>
                  <a:cubicBezTo>
                    <a:pt x="162051" y="0"/>
                    <a:pt x="0" y="162051"/>
                    <a:pt x="0" y="361950"/>
                  </a:cubicBezTo>
                  <a:cubicBezTo>
                    <a:pt x="0" y="561849"/>
                    <a:pt x="162051" y="723900"/>
                    <a:pt x="361950" y="723900"/>
                  </a:cubicBezTo>
                  <a:cubicBezTo>
                    <a:pt x="561849" y="723900"/>
                    <a:pt x="723900" y="561849"/>
                    <a:pt x="723900" y="361950"/>
                  </a:cubicBezTo>
                  <a:cubicBezTo>
                    <a:pt x="723900" y="162051"/>
                    <a:pt x="561849" y="0"/>
                    <a:pt x="361950" y="0"/>
                  </a:cubicBezTo>
                  <a:close/>
                  <a:moveTo>
                    <a:pt x="145352" y="345662"/>
                  </a:moveTo>
                  <a:cubicBezTo>
                    <a:pt x="135072" y="343472"/>
                    <a:pt x="128507" y="333371"/>
                    <a:pt x="130683" y="323088"/>
                  </a:cubicBezTo>
                  <a:cubicBezTo>
                    <a:pt x="141657" y="271641"/>
                    <a:pt x="192259" y="238830"/>
                    <a:pt x="243707" y="249804"/>
                  </a:cubicBezTo>
                  <a:cubicBezTo>
                    <a:pt x="280450" y="257641"/>
                    <a:pt x="309155" y="286344"/>
                    <a:pt x="316992" y="323088"/>
                  </a:cubicBezTo>
                  <a:cubicBezTo>
                    <a:pt x="318785" y="333455"/>
                    <a:pt x="311834" y="343312"/>
                    <a:pt x="301467" y="345106"/>
                  </a:cubicBezTo>
                  <a:cubicBezTo>
                    <a:pt x="291652" y="346803"/>
                    <a:pt x="282186" y="340652"/>
                    <a:pt x="279749" y="330994"/>
                  </a:cubicBezTo>
                  <a:cubicBezTo>
                    <a:pt x="273214" y="300115"/>
                    <a:pt x="242885" y="280380"/>
                    <a:pt x="212006" y="286914"/>
                  </a:cubicBezTo>
                  <a:cubicBezTo>
                    <a:pt x="189887" y="291595"/>
                    <a:pt x="172606" y="308875"/>
                    <a:pt x="167926" y="330994"/>
                  </a:cubicBezTo>
                  <a:cubicBezTo>
                    <a:pt x="165736" y="341273"/>
                    <a:pt x="155635" y="347838"/>
                    <a:pt x="145352" y="345662"/>
                  </a:cubicBezTo>
                  <a:close/>
                  <a:moveTo>
                    <a:pt x="550831" y="516446"/>
                  </a:moveTo>
                  <a:cubicBezTo>
                    <a:pt x="470745" y="620761"/>
                    <a:pt x="321257" y="640404"/>
                    <a:pt x="216941" y="560318"/>
                  </a:cubicBezTo>
                  <a:cubicBezTo>
                    <a:pt x="200466" y="547669"/>
                    <a:pt x="185718" y="532920"/>
                    <a:pt x="173069" y="516446"/>
                  </a:cubicBezTo>
                  <a:cubicBezTo>
                    <a:pt x="166651" y="508107"/>
                    <a:pt x="168208" y="496146"/>
                    <a:pt x="176546" y="489728"/>
                  </a:cubicBezTo>
                  <a:cubicBezTo>
                    <a:pt x="184884" y="483310"/>
                    <a:pt x="196846" y="484866"/>
                    <a:pt x="203264" y="493205"/>
                  </a:cubicBezTo>
                  <a:cubicBezTo>
                    <a:pt x="270517" y="580845"/>
                    <a:pt x="396083" y="597372"/>
                    <a:pt x="483722" y="530119"/>
                  </a:cubicBezTo>
                  <a:cubicBezTo>
                    <a:pt x="497587" y="519479"/>
                    <a:pt x="509997" y="507069"/>
                    <a:pt x="520637" y="493205"/>
                  </a:cubicBezTo>
                  <a:cubicBezTo>
                    <a:pt x="527054" y="484866"/>
                    <a:pt x="539016" y="483310"/>
                    <a:pt x="547354" y="489728"/>
                  </a:cubicBezTo>
                  <a:cubicBezTo>
                    <a:pt x="555692" y="496146"/>
                    <a:pt x="557249" y="508107"/>
                    <a:pt x="550831" y="516446"/>
                  </a:cubicBezTo>
                  <a:close/>
                  <a:moveTo>
                    <a:pt x="578549" y="345662"/>
                  </a:moveTo>
                  <a:cubicBezTo>
                    <a:pt x="568265" y="347838"/>
                    <a:pt x="558164" y="341273"/>
                    <a:pt x="555974" y="330994"/>
                  </a:cubicBezTo>
                  <a:cubicBezTo>
                    <a:pt x="549439" y="300115"/>
                    <a:pt x="519110" y="280380"/>
                    <a:pt x="488231" y="286914"/>
                  </a:cubicBezTo>
                  <a:cubicBezTo>
                    <a:pt x="466112" y="291595"/>
                    <a:pt x="448831" y="308875"/>
                    <a:pt x="444151" y="330994"/>
                  </a:cubicBezTo>
                  <a:cubicBezTo>
                    <a:pt x="441577" y="341195"/>
                    <a:pt x="431222" y="347379"/>
                    <a:pt x="421020" y="344806"/>
                  </a:cubicBezTo>
                  <a:cubicBezTo>
                    <a:pt x="411361" y="342369"/>
                    <a:pt x="405211" y="332904"/>
                    <a:pt x="406908" y="323088"/>
                  </a:cubicBezTo>
                  <a:cubicBezTo>
                    <a:pt x="417882" y="271641"/>
                    <a:pt x="468484" y="238830"/>
                    <a:pt x="519932" y="249803"/>
                  </a:cubicBezTo>
                  <a:cubicBezTo>
                    <a:pt x="556675" y="257641"/>
                    <a:pt x="585380" y="286344"/>
                    <a:pt x="593217" y="323088"/>
                  </a:cubicBezTo>
                  <a:cubicBezTo>
                    <a:pt x="595393" y="333371"/>
                    <a:pt x="588828" y="343472"/>
                    <a:pt x="578549" y="345662"/>
                  </a:cubicBezTo>
                  <a:close/>
                </a:path>
              </a:pathLst>
            </a:custGeom>
            <a:solidFill>
              <a:schemeClr val="bg1">
                <a:lumMod val="65000"/>
              </a:schemeClr>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FDFFC31-7A8C-4673-BD8D-374FEE2D4B43}"/>
                </a:ext>
              </a:extLst>
            </p:cNvPr>
            <p:cNvSpPr/>
            <p:nvPr/>
          </p:nvSpPr>
          <p:spPr>
            <a:xfrm>
              <a:off x="8553450" y="3219450"/>
              <a:ext cx="647700" cy="146399"/>
            </a:xfrm>
            <a:custGeom>
              <a:avLst/>
              <a:gdLst>
                <a:gd name="connsiteX0" fmla="*/ 50673 w 647700"/>
                <a:gd name="connsiteY0" fmla="*/ 146399 h 146399"/>
                <a:gd name="connsiteX1" fmla="*/ 83439 w 647700"/>
                <a:gd name="connsiteY1" fmla="*/ 118682 h 146399"/>
                <a:gd name="connsiteX2" fmla="*/ 39719 w 647700"/>
                <a:gd name="connsiteY2" fmla="*/ 95250 h 146399"/>
                <a:gd name="connsiteX3" fmla="*/ 323850 w 647700"/>
                <a:gd name="connsiteY3" fmla="*/ 38100 h 146399"/>
                <a:gd name="connsiteX4" fmla="*/ 607981 w 647700"/>
                <a:gd name="connsiteY4" fmla="*/ 95250 h 146399"/>
                <a:gd name="connsiteX5" fmla="*/ 564261 w 647700"/>
                <a:gd name="connsiteY5" fmla="*/ 118682 h 146399"/>
                <a:gd name="connsiteX6" fmla="*/ 597027 w 647700"/>
                <a:gd name="connsiteY6" fmla="*/ 146399 h 146399"/>
                <a:gd name="connsiteX7" fmla="*/ 647700 w 647700"/>
                <a:gd name="connsiteY7" fmla="*/ 95250 h 146399"/>
                <a:gd name="connsiteX8" fmla="*/ 323850 w 647700"/>
                <a:gd name="connsiteY8" fmla="*/ 0 h 146399"/>
                <a:gd name="connsiteX9" fmla="*/ 0 w 647700"/>
                <a:gd name="connsiteY9" fmla="*/ 95250 h 146399"/>
                <a:gd name="connsiteX10" fmla="*/ 50673 w 647700"/>
                <a:gd name="connsiteY10" fmla="*/ 146399 h 14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700" h="146399">
                  <a:moveTo>
                    <a:pt x="50673" y="146399"/>
                  </a:moveTo>
                  <a:cubicBezTo>
                    <a:pt x="61087" y="136575"/>
                    <a:pt x="72024" y="127323"/>
                    <a:pt x="83439" y="118682"/>
                  </a:cubicBezTo>
                  <a:cubicBezTo>
                    <a:pt x="67414" y="113949"/>
                    <a:pt x="52533" y="105974"/>
                    <a:pt x="39719" y="95250"/>
                  </a:cubicBezTo>
                  <a:cubicBezTo>
                    <a:pt x="57150" y="76200"/>
                    <a:pt x="151448" y="38100"/>
                    <a:pt x="323850" y="38100"/>
                  </a:cubicBezTo>
                  <a:cubicBezTo>
                    <a:pt x="496253" y="38100"/>
                    <a:pt x="590550" y="76200"/>
                    <a:pt x="607981" y="95250"/>
                  </a:cubicBezTo>
                  <a:cubicBezTo>
                    <a:pt x="595167" y="105974"/>
                    <a:pt x="580286" y="113949"/>
                    <a:pt x="564261" y="118682"/>
                  </a:cubicBezTo>
                  <a:cubicBezTo>
                    <a:pt x="575676" y="127323"/>
                    <a:pt x="586613" y="136575"/>
                    <a:pt x="597027" y="146399"/>
                  </a:cubicBezTo>
                  <a:cubicBezTo>
                    <a:pt x="628650" y="131636"/>
                    <a:pt x="647700" y="114300"/>
                    <a:pt x="647700" y="95250"/>
                  </a:cubicBezTo>
                  <a:cubicBezTo>
                    <a:pt x="647700" y="42672"/>
                    <a:pt x="502730" y="0"/>
                    <a:pt x="323850" y="0"/>
                  </a:cubicBezTo>
                  <a:cubicBezTo>
                    <a:pt x="144971" y="0"/>
                    <a:pt x="0" y="42672"/>
                    <a:pt x="0" y="95250"/>
                  </a:cubicBezTo>
                  <a:cubicBezTo>
                    <a:pt x="0" y="114300"/>
                    <a:pt x="19050" y="131636"/>
                    <a:pt x="50673" y="146399"/>
                  </a:cubicBezTo>
                  <a:close/>
                </a:path>
              </a:pathLst>
            </a:custGeom>
            <a:solidFill>
              <a:schemeClr val="accent4"/>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547734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3BB4E-1C81-4FE7-A215-3D928B0967BC}"/>
              </a:ext>
            </a:extLst>
          </p:cNvPr>
          <p:cNvSpPr>
            <a:spLocks noGrp="1"/>
          </p:cNvSpPr>
          <p:nvPr>
            <p:ph type="title"/>
          </p:nvPr>
        </p:nvSpPr>
        <p:spPr/>
        <p:txBody>
          <a:bodyPr/>
          <a:lstStyle/>
          <a:p>
            <a:r>
              <a:rPr lang="en-US" b="1" dirty="0"/>
              <a:t>Horn</a:t>
            </a:r>
            <a:endParaRPr lang="en-US" dirty="0"/>
          </a:p>
        </p:txBody>
      </p:sp>
      <p:sp>
        <p:nvSpPr>
          <p:cNvPr id="3" name="Content Placeholder 2">
            <a:extLst>
              <a:ext uri="{FF2B5EF4-FFF2-40B4-BE49-F238E27FC236}">
                <a16:creationId xmlns:a16="http://schemas.microsoft.com/office/drawing/2014/main" id="{E28C9ABC-F4B6-41DB-B0EA-4A81F4C0A20B}"/>
              </a:ext>
            </a:extLst>
          </p:cNvPr>
          <p:cNvSpPr>
            <a:spLocks noGrp="1"/>
          </p:cNvSpPr>
          <p:nvPr>
            <p:ph idx="1"/>
          </p:nvPr>
        </p:nvSpPr>
        <p:spPr>
          <a:xfrm>
            <a:off x="1538654" y="1825625"/>
            <a:ext cx="4557346" cy="4351338"/>
          </a:xfrm>
        </p:spPr>
        <p:txBody>
          <a:bodyPr/>
          <a:lstStyle/>
          <a:p>
            <a:pPr marL="0" indent="0">
              <a:buNone/>
            </a:pPr>
            <a:endParaRPr lang="en-US" b="1" dirty="0"/>
          </a:p>
          <a:p>
            <a:pPr marL="0" indent="0">
              <a:buNone/>
            </a:pPr>
            <a:r>
              <a:rPr lang="en-US" dirty="0"/>
              <a:t>You rate an employee as a  poor performer because of one thing they don’t do well</a:t>
            </a:r>
          </a:p>
        </p:txBody>
      </p:sp>
      <p:sp>
        <p:nvSpPr>
          <p:cNvPr id="4" name="Graphic 4" descr="Devil face with solid fill with solid fill">
            <a:extLst>
              <a:ext uri="{FF2B5EF4-FFF2-40B4-BE49-F238E27FC236}">
                <a16:creationId xmlns:a16="http://schemas.microsoft.com/office/drawing/2014/main" id="{81FEC208-6209-418C-AA8A-38F85CEB89D7}"/>
              </a:ext>
            </a:extLst>
          </p:cNvPr>
          <p:cNvSpPr>
            <a:spLocks noChangeAspect="1"/>
          </p:cNvSpPr>
          <p:nvPr/>
        </p:nvSpPr>
        <p:spPr>
          <a:xfrm>
            <a:off x="8338934" y="2528701"/>
            <a:ext cx="1443755" cy="1554480"/>
          </a:xfrm>
          <a:custGeom>
            <a:avLst/>
            <a:gdLst>
              <a:gd name="connsiteX0" fmla="*/ 736902 w 743046"/>
              <a:gd name="connsiteY0" fmla="*/ 91670 h 800034"/>
              <a:gd name="connsiteX1" fmla="*/ 698802 w 743046"/>
              <a:gd name="connsiteY1" fmla="*/ 7850 h 800034"/>
              <a:gd name="connsiteX2" fmla="*/ 672192 w 743046"/>
              <a:gd name="connsiteY2" fmla="*/ 3642 h 800034"/>
              <a:gd name="connsiteX3" fmla="*/ 664417 w 743046"/>
              <a:gd name="connsiteY3" fmla="*/ 17375 h 800034"/>
              <a:gd name="connsiteX4" fmla="*/ 562690 w 743046"/>
              <a:gd name="connsiteY4" fmla="*/ 130913 h 800034"/>
              <a:gd name="connsiteX5" fmla="*/ 180356 w 743046"/>
              <a:gd name="connsiteY5" fmla="*/ 130913 h 800034"/>
              <a:gd name="connsiteX6" fmla="*/ 78629 w 743046"/>
              <a:gd name="connsiteY6" fmla="*/ 17852 h 800034"/>
              <a:gd name="connsiteX7" fmla="*/ 57977 w 743046"/>
              <a:gd name="connsiteY7" fmla="*/ 551 h 800034"/>
              <a:gd name="connsiteX8" fmla="*/ 44244 w 743046"/>
              <a:gd name="connsiteY8" fmla="*/ 8327 h 800034"/>
              <a:gd name="connsiteX9" fmla="*/ 6144 w 743046"/>
              <a:gd name="connsiteY9" fmla="*/ 92147 h 800034"/>
              <a:gd name="connsiteX10" fmla="*/ 47673 w 743046"/>
              <a:gd name="connsiteY10" fmla="*/ 276360 h 800034"/>
              <a:gd name="connsiteX11" fmla="*/ 209878 w 743046"/>
              <a:gd name="connsiteY11" fmla="*/ 761855 h 800034"/>
              <a:gd name="connsiteX12" fmla="*/ 695373 w 743046"/>
              <a:gd name="connsiteY12" fmla="*/ 599649 h 800034"/>
              <a:gd name="connsiteX13" fmla="*/ 695373 w 743046"/>
              <a:gd name="connsiteY13" fmla="*/ 276360 h 800034"/>
              <a:gd name="connsiteX14" fmla="*/ 736902 w 743046"/>
              <a:gd name="connsiteY14" fmla="*/ 91670 h 800034"/>
              <a:gd name="connsiteX15" fmla="*/ 424006 w 743046"/>
              <a:gd name="connsiteY15" fmla="*/ 283313 h 800034"/>
              <a:gd name="connsiteX16" fmla="*/ 530686 w 743046"/>
              <a:gd name="connsiteY16" fmla="*/ 234736 h 800034"/>
              <a:gd name="connsiteX17" fmla="*/ 567833 w 743046"/>
              <a:gd name="connsiteY17" fmla="*/ 239498 h 800034"/>
              <a:gd name="connsiteX18" fmla="*/ 580547 w 743046"/>
              <a:gd name="connsiteY18" fmla="*/ 261244 h 800034"/>
              <a:gd name="connsiteX19" fmla="*/ 580216 w 743046"/>
              <a:gd name="connsiteY19" fmla="*/ 262358 h 800034"/>
              <a:gd name="connsiteX20" fmla="*/ 556884 w 743046"/>
              <a:gd name="connsiteY20" fmla="*/ 275830 h 800034"/>
              <a:gd name="connsiteX21" fmla="*/ 556403 w 743046"/>
              <a:gd name="connsiteY21" fmla="*/ 275693 h 800034"/>
              <a:gd name="connsiteX22" fmla="*/ 452581 w 743046"/>
              <a:gd name="connsiteY22" fmla="*/ 308078 h 800034"/>
              <a:gd name="connsiteX23" fmla="*/ 426146 w 743046"/>
              <a:gd name="connsiteY23" fmla="*/ 313274 h 800034"/>
              <a:gd name="connsiteX24" fmla="*/ 420949 w 743046"/>
              <a:gd name="connsiteY24" fmla="*/ 286840 h 800034"/>
              <a:gd name="connsiteX25" fmla="*/ 424006 w 743046"/>
              <a:gd name="connsiteY25" fmla="*/ 283313 h 800034"/>
              <a:gd name="connsiteX26" fmla="*/ 319231 w 743046"/>
              <a:gd name="connsiteY26" fmla="*/ 283313 h 800034"/>
              <a:gd name="connsiteX27" fmla="*/ 320617 w 743046"/>
              <a:gd name="connsiteY27" fmla="*/ 310219 h 800034"/>
              <a:gd name="connsiteX28" fmla="*/ 293711 w 743046"/>
              <a:gd name="connsiteY28" fmla="*/ 311605 h 800034"/>
              <a:gd name="connsiteX29" fmla="*/ 290656 w 743046"/>
              <a:gd name="connsiteY29" fmla="*/ 308078 h 800034"/>
              <a:gd name="connsiteX30" fmla="*/ 186833 w 743046"/>
              <a:gd name="connsiteY30" fmla="*/ 275693 h 800034"/>
              <a:gd name="connsiteX31" fmla="*/ 163157 w 743046"/>
              <a:gd name="connsiteY31" fmla="*/ 262839 h 800034"/>
              <a:gd name="connsiteX32" fmla="*/ 163021 w 743046"/>
              <a:gd name="connsiteY32" fmla="*/ 262358 h 800034"/>
              <a:gd name="connsiteX33" fmla="*/ 174289 w 743046"/>
              <a:gd name="connsiteY33" fmla="*/ 239830 h 800034"/>
              <a:gd name="connsiteX34" fmla="*/ 175403 w 743046"/>
              <a:gd name="connsiteY34" fmla="*/ 239498 h 800034"/>
              <a:gd name="connsiteX35" fmla="*/ 212551 w 743046"/>
              <a:gd name="connsiteY35" fmla="*/ 234736 h 800034"/>
              <a:gd name="connsiteX36" fmla="*/ 319326 w 743046"/>
              <a:gd name="connsiteY36" fmla="*/ 283313 h 800034"/>
              <a:gd name="connsiteX37" fmla="*/ 161973 w 743046"/>
              <a:gd name="connsiteY37" fmla="*/ 381135 h 800034"/>
              <a:gd name="connsiteX38" fmla="*/ 219123 w 743046"/>
              <a:gd name="connsiteY38" fmla="*/ 323985 h 800034"/>
              <a:gd name="connsiteX39" fmla="*/ 276273 w 743046"/>
              <a:gd name="connsiteY39" fmla="*/ 381135 h 800034"/>
              <a:gd name="connsiteX40" fmla="*/ 219123 w 743046"/>
              <a:gd name="connsiteY40" fmla="*/ 438285 h 800034"/>
              <a:gd name="connsiteX41" fmla="*/ 161973 w 743046"/>
              <a:gd name="connsiteY41" fmla="*/ 381135 h 800034"/>
              <a:gd name="connsiteX42" fmla="*/ 560404 w 743046"/>
              <a:gd name="connsiteY42" fmla="*/ 592781 h 800034"/>
              <a:gd name="connsiteX43" fmla="*/ 226514 w 743046"/>
              <a:gd name="connsiteY43" fmla="*/ 636653 h 800034"/>
              <a:gd name="connsiteX44" fmla="*/ 182642 w 743046"/>
              <a:gd name="connsiteY44" fmla="*/ 592781 h 800034"/>
              <a:gd name="connsiteX45" fmla="*/ 186119 w 743046"/>
              <a:gd name="connsiteY45" fmla="*/ 566063 h 800034"/>
              <a:gd name="connsiteX46" fmla="*/ 212837 w 743046"/>
              <a:gd name="connsiteY46" fmla="*/ 569540 h 800034"/>
              <a:gd name="connsiteX47" fmla="*/ 493295 w 743046"/>
              <a:gd name="connsiteY47" fmla="*/ 606454 h 800034"/>
              <a:gd name="connsiteX48" fmla="*/ 530210 w 743046"/>
              <a:gd name="connsiteY48" fmla="*/ 569540 h 800034"/>
              <a:gd name="connsiteX49" fmla="*/ 556927 w 743046"/>
              <a:gd name="connsiteY49" fmla="*/ 566063 h 800034"/>
              <a:gd name="connsiteX50" fmla="*/ 560404 w 743046"/>
              <a:gd name="connsiteY50" fmla="*/ 592781 h 800034"/>
              <a:gd name="connsiteX51" fmla="*/ 523923 w 743046"/>
              <a:gd name="connsiteY51" fmla="*/ 438285 h 800034"/>
              <a:gd name="connsiteX52" fmla="*/ 466773 w 743046"/>
              <a:gd name="connsiteY52" fmla="*/ 381135 h 800034"/>
              <a:gd name="connsiteX53" fmla="*/ 523923 w 743046"/>
              <a:gd name="connsiteY53" fmla="*/ 323985 h 800034"/>
              <a:gd name="connsiteX54" fmla="*/ 581073 w 743046"/>
              <a:gd name="connsiteY54" fmla="*/ 381135 h 800034"/>
              <a:gd name="connsiteX55" fmla="*/ 523923 w 743046"/>
              <a:gd name="connsiteY55" fmla="*/ 438285 h 80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43046" h="800034">
                <a:moveTo>
                  <a:pt x="736902" y="91670"/>
                </a:moveTo>
                <a:cubicBezTo>
                  <a:pt x="729980" y="61448"/>
                  <a:pt x="717021" y="32937"/>
                  <a:pt x="698802" y="7850"/>
                </a:cubicBezTo>
                <a:cubicBezTo>
                  <a:pt x="692616" y="-660"/>
                  <a:pt x="680703" y="-2544"/>
                  <a:pt x="672192" y="3642"/>
                </a:cubicBezTo>
                <a:cubicBezTo>
                  <a:pt x="667737" y="6881"/>
                  <a:pt x="664902" y="11889"/>
                  <a:pt x="664417" y="17375"/>
                </a:cubicBezTo>
                <a:cubicBezTo>
                  <a:pt x="660584" y="74083"/>
                  <a:pt x="618638" y="120900"/>
                  <a:pt x="562690" y="130913"/>
                </a:cubicBezTo>
                <a:cubicBezTo>
                  <a:pt x="445642" y="58111"/>
                  <a:pt x="297404" y="58111"/>
                  <a:pt x="180356" y="130913"/>
                </a:cubicBezTo>
                <a:cubicBezTo>
                  <a:pt x="124570" y="120945"/>
                  <a:pt x="82672" y="74377"/>
                  <a:pt x="78629" y="17852"/>
                </a:cubicBezTo>
                <a:cubicBezTo>
                  <a:pt x="77703" y="7371"/>
                  <a:pt x="68458" y="-374"/>
                  <a:pt x="57977" y="551"/>
                </a:cubicBezTo>
                <a:cubicBezTo>
                  <a:pt x="52491" y="1036"/>
                  <a:pt x="47483" y="3871"/>
                  <a:pt x="44244" y="8327"/>
                </a:cubicBezTo>
                <a:cubicBezTo>
                  <a:pt x="26025" y="33413"/>
                  <a:pt x="13066" y="61924"/>
                  <a:pt x="6144" y="92147"/>
                </a:cubicBezTo>
                <a:cubicBezTo>
                  <a:pt x="-10144" y="162060"/>
                  <a:pt x="6716" y="231497"/>
                  <a:pt x="47673" y="276360"/>
                </a:cubicBezTo>
                <a:cubicBezTo>
                  <a:pt x="-41601" y="455218"/>
                  <a:pt x="31021" y="672581"/>
                  <a:pt x="209878" y="761855"/>
                </a:cubicBezTo>
                <a:cubicBezTo>
                  <a:pt x="388736" y="851128"/>
                  <a:pt x="606099" y="778507"/>
                  <a:pt x="695373" y="599649"/>
                </a:cubicBezTo>
                <a:cubicBezTo>
                  <a:pt x="746173" y="497874"/>
                  <a:pt x="746173" y="378137"/>
                  <a:pt x="695373" y="276360"/>
                </a:cubicBezTo>
                <a:cubicBezTo>
                  <a:pt x="736331" y="231497"/>
                  <a:pt x="753190" y="162060"/>
                  <a:pt x="736902" y="91670"/>
                </a:cubicBezTo>
                <a:close/>
                <a:moveTo>
                  <a:pt x="424006" y="283313"/>
                </a:moveTo>
                <a:cubicBezTo>
                  <a:pt x="450524" y="251998"/>
                  <a:pt x="489655" y="234180"/>
                  <a:pt x="530686" y="234736"/>
                </a:cubicBezTo>
                <a:cubicBezTo>
                  <a:pt x="543242" y="234370"/>
                  <a:pt x="555777" y="235977"/>
                  <a:pt x="567833" y="239498"/>
                </a:cubicBezTo>
                <a:cubicBezTo>
                  <a:pt x="577349" y="241992"/>
                  <a:pt x="583041" y="251728"/>
                  <a:pt x="580547" y="261244"/>
                </a:cubicBezTo>
                <a:cubicBezTo>
                  <a:pt x="580449" y="261619"/>
                  <a:pt x="580339" y="261991"/>
                  <a:pt x="580216" y="262358"/>
                </a:cubicBezTo>
                <a:cubicBezTo>
                  <a:pt x="577493" y="272521"/>
                  <a:pt x="567047" y="278552"/>
                  <a:pt x="556884" y="275830"/>
                </a:cubicBezTo>
                <a:cubicBezTo>
                  <a:pt x="556723" y="275786"/>
                  <a:pt x="556563" y="275741"/>
                  <a:pt x="556403" y="275693"/>
                </a:cubicBezTo>
                <a:cubicBezTo>
                  <a:pt x="518450" y="265745"/>
                  <a:pt x="478148" y="278318"/>
                  <a:pt x="452581" y="308078"/>
                </a:cubicBezTo>
                <a:cubicBezTo>
                  <a:pt x="446716" y="316813"/>
                  <a:pt x="434880" y="319140"/>
                  <a:pt x="426146" y="313274"/>
                </a:cubicBezTo>
                <a:cubicBezTo>
                  <a:pt x="417411" y="307410"/>
                  <a:pt x="415085" y="295574"/>
                  <a:pt x="420949" y="286840"/>
                </a:cubicBezTo>
                <a:cubicBezTo>
                  <a:pt x="421820" y="285543"/>
                  <a:pt x="422847" y="284359"/>
                  <a:pt x="424006" y="283313"/>
                </a:cubicBezTo>
                <a:close/>
                <a:moveTo>
                  <a:pt x="319231" y="283313"/>
                </a:moveTo>
                <a:cubicBezTo>
                  <a:pt x="327043" y="290360"/>
                  <a:pt x="327664" y="302406"/>
                  <a:pt x="320617" y="310219"/>
                </a:cubicBezTo>
                <a:cubicBezTo>
                  <a:pt x="313570" y="318031"/>
                  <a:pt x="301525" y="318651"/>
                  <a:pt x="293711" y="311605"/>
                </a:cubicBezTo>
                <a:cubicBezTo>
                  <a:pt x="292552" y="310559"/>
                  <a:pt x="291526" y="309375"/>
                  <a:pt x="290656" y="308078"/>
                </a:cubicBezTo>
                <a:cubicBezTo>
                  <a:pt x="265089" y="278318"/>
                  <a:pt x="224787" y="265745"/>
                  <a:pt x="186833" y="275693"/>
                </a:cubicBezTo>
                <a:cubicBezTo>
                  <a:pt x="176745" y="278682"/>
                  <a:pt x="166145" y="272927"/>
                  <a:pt x="163157" y="262839"/>
                </a:cubicBezTo>
                <a:cubicBezTo>
                  <a:pt x="163109" y="262680"/>
                  <a:pt x="163064" y="262519"/>
                  <a:pt x="163021" y="262358"/>
                </a:cubicBezTo>
                <a:cubicBezTo>
                  <a:pt x="159911" y="253026"/>
                  <a:pt x="164956" y="242939"/>
                  <a:pt x="174289" y="239830"/>
                </a:cubicBezTo>
                <a:cubicBezTo>
                  <a:pt x="174657" y="239707"/>
                  <a:pt x="175028" y="239596"/>
                  <a:pt x="175403" y="239498"/>
                </a:cubicBezTo>
                <a:cubicBezTo>
                  <a:pt x="187460" y="235977"/>
                  <a:pt x="199995" y="234370"/>
                  <a:pt x="212551" y="234736"/>
                </a:cubicBezTo>
                <a:cubicBezTo>
                  <a:pt x="253615" y="234151"/>
                  <a:pt x="292787" y="251972"/>
                  <a:pt x="319326" y="283313"/>
                </a:cubicBezTo>
                <a:close/>
                <a:moveTo>
                  <a:pt x="161973" y="381135"/>
                </a:moveTo>
                <a:cubicBezTo>
                  <a:pt x="161973" y="349572"/>
                  <a:pt x="187560" y="323985"/>
                  <a:pt x="219123" y="323985"/>
                </a:cubicBezTo>
                <a:cubicBezTo>
                  <a:pt x="250686" y="323985"/>
                  <a:pt x="276273" y="349572"/>
                  <a:pt x="276273" y="381135"/>
                </a:cubicBezTo>
                <a:cubicBezTo>
                  <a:pt x="276273" y="412698"/>
                  <a:pt x="250686" y="438285"/>
                  <a:pt x="219123" y="438285"/>
                </a:cubicBezTo>
                <a:cubicBezTo>
                  <a:pt x="187560" y="438285"/>
                  <a:pt x="161973" y="412698"/>
                  <a:pt x="161973" y="381135"/>
                </a:cubicBezTo>
                <a:close/>
                <a:moveTo>
                  <a:pt x="560404" y="592781"/>
                </a:moveTo>
                <a:cubicBezTo>
                  <a:pt x="480318" y="697097"/>
                  <a:pt x="330830" y="716739"/>
                  <a:pt x="226514" y="636653"/>
                </a:cubicBezTo>
                <a:cubicBezTo>
                  <a:pt x="210039" y="624005"/>
                  <a:pt x="195291" y="609255"/>
                  <a:pt x="182642" y="592781"/>
                </a:cubicBezTo>
                <a:cubicBezTo>
                  <a:pt x="176224" y="584442"/>
                  <a:pt x="177781" y="572481"/>
                  <a:pt x="186119" y="566063"/>
                </a:cubicBezTo>
                <a:cubicBezTo>
                  <a:pt x="194457" y="559645"/>
                  <a:pt x="206419" y="561201"/>
                  <a:pt x="212837" y="569540"/>
                </a:cubicBezTo>
                <a:cubicBezTo>
                  <a:pt x="280090" y="657180"/>
                  <a:pt x="405656" y="673707"/>
                  <a:pt x="493295" y="606454"/>
                </a:cubicBezTo>
                <a:cubicBezTo>
                  <a:pt x="507160" y="595814"/>
                  <a:pt x="519570" y="583404"/>
                  <a:pt x="530210" y="569540"/>
                </a:cubicBezTo>
                <a:cubicBezTo>
                  <a:pt x="536628" y="561201"/>
                  <a:pt x="548589" y="559645"/>
                  <a:pt x="556927" y="566063"/>
                </a:cubicBezTo>
                <a:cubicBezTo>
                  <a:pt x="565265" y="572481"/>
                  <a:pt x="566822" y="584442"/>
                  <a:pt x="560404" y="592781"/>
                </a:cubicBezTo>
                <a:close/>
                <a:moveTo>
                  <a:pt x="523923" y="438285"/>
                </a:moveTo>
                <a:cubicBezTo>
                  <a:pt x="492360" y="438285"/>
                  <a:pt x="466773" y="412698"/>
                  <a:pt x="466773" y="381135"/>
                </a:cubicBezTo>
                <a:cubicBezTo>
                  <a:pt x="466773" y="349572"/>
                  <a:pt x="492360" y="323985"/>
                  <a:pt x="523923" y="323985"/>
                </a:cubicBezTo>
                <a:cubicBezTo>
                  <a:pt x="555486" y="323985"/>
                  <a:pt x="581073" y="349572"/>
                  <a:pt x="581073" y="381135"/>
                </a:cubicBezTo>
                <a:cubicBezTo>
                  <a:pt x="581073" y="412698"/>
                  <a:pt x="555486" y="438285"/>
                  <a:pt x="523923" y="438285"/>
                </a:cubicBezTo>
                <a:close/>
              </a:path>
            </a:pathLst>
          </a:custGeom>
          <a:solidFill>
            <a:srgbClr val="C00000"/>
          </a:solidFill>
          <a:ln w="9525" cap="flat">
            <a:noFill/>
            <a:prstDash val="solid"/>
            <a:miter/>
          </a:ln>
          <a:effectLst>
            <a:outerShdw blurRad="50800" dist="38100" dir="2700000" algn="tl" rotWithShape="0">
              <a:prstClr val="black">
                <a:alpha val="40000"/>
              </a:prstClr>
            </a:outerShdw>
          </a:effectLst>
        </p:spPr>
        <p:txBody>
          <a:bodyPr rtlCol="0" anchor="ctr"/>
          <a:lstStyle/>
          <a:p>
            <a:endParaRPr lang="en-US"/>
          </a:p>
        </p:txBody>
      </p:sp>
    </p:spTree>
    <p:extLst>
      <p:ext uri="{BB962C8B-B14F-4D97-AF65-F5344CB8AC3E}">
        <p14:creationId xmlns:p14="http://schemas.microsoft.com/office/powerpoint/2010/main" val="318419554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3BB4E-1C81-4FE7-A215-3D928B0967BC}"/>
              </a:ext>
            </a:extLst>
          </p:cNvPr>
          <p:cNvSpPr>
            <a:spLocks noGrp="1"/>
          </p:cNvSpPr>
          <p:nvPr>
            <p:ph type="title"/>
          </p:nvPr>
        </p:nvSpPr>
        <p:spPr/>
        <p:txBody>
          <a:bodyPr/>
          <a:lstStyle/>
          <a:p>
            <a:r>
              <a:rPr lang="en-US" b="1" dirty="0"/>
              <a:t>Leniency</a:t>
            </a:r>
            <a:endParaRPr lang="en-US" dirty="0"/>
          </a:p>
        </p:txBody>
      </p:sp>
      <p:sp>
        <p:nvSpPr>
          <p:cNvPr id="3" name="Content Placeholder 2">
            <a:extLst>
              <a:ext uri="{FF2B5EF4-FFF2-40B4-BE49-F238E27FC236}">
                <a16:creationId xmlns:a16="http://schemas.microsoft.com/office/drawing/2014/main" id="{E28C9ABC-F4B6-41DB-B0EA-4A81F4C0A20B}"/>
              </a:ext>
            </a:extLst>
          </p:cNvPr>
          <p:cNvSpPr>
            <a:spLocks noGrp="1"/>
          </p:cNvSpPr>
          <p:nvPr>
            <p:ph idx="1"/>
          </p:nvPr>
        </p:nvSpPr>
        <p:spPr>
          <a:xfrm>
            <a:off x="1538654" y="1825625"/>
            <a:ext cx="4557346" cy="4351338"/>
          </a:xfrm>
        </p:spPr>
        <p:txBody>
          <a:bodyPr/>
          <a:lstStyle/>
          <a:p>
            <a:pPr marL="0" indent="0">
              <a:buNone/>
            </a:pPr>
            <a:endParaRPr lang="en-US" b="1" dirty="0"/>
          </a:p>
          <a:p>
            <a:pPr marL="0" indent="0">
              <a:buNone/>
            </a:pPr>
            <a:r>
              <a:rPr lang="en-US" dirty="0"/>
              <a:t>You rate everyone high ratings to avoid conflict </a:t>
            </a:r>
          </a:p>
        </p:txBody>
      </p:sp>
      <p:pic>
        <p:nvPicPr>
          <p:cNvPr id="5" name="Graphic 4" descr="Star with solid fill">
            <a:extLst>
              <a:ext uri="{FF2B5EF4-FFF2-40B4-BE49-F238E27FC236}">
                <a16:creationId xmlns:a16="http://schemas.microsoft.com/office/drawing/2014/main" id="{425B63DF-5A5E-426F-99A6-CAD89C033C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2075" y="2971800"/>
            <a:ext cx="914400" cy="914400"/>
          </a:xfrm>
          <a:prstGeom prst="rect">
            <a:avLst/>
          </a:prstGeom>
          <a:effectLst>
            <a:outerShdw blurRad="50800" dist="38100" dir="2700000" algn="tl" rotWithShape="0">
              <a:prstClr val="black">
                <a:alpha val="40000"/>
              </a:prstClr>
            </a:outerShdw>
          </a:effectLst>
        </p:spPr>
      </p:pic>
      <p:pic>
        <p:nvPicPr>
          <p:cNvPr id="7" name="Graphic 6" descr="Star with solid fill">
            <a:extLst>
              <a:ext uri="{FF2B5EF4-FFF2-40B4-BE49-F238E27FC236}">
                <a16:creationId xmlns:a16="http://schemas.microsoft.com/office/drawing/2014/main" id="{55410B1E-65B1-4578-AF9A-8E85831B88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6475" y="2971800"/>
            <a:ext cx="914400" cy="914400"/>
          </a:xfrm>
          <a:prstGeom prst="rect">
            <a:avLst/>
          </a:prstGeom>
          <a:effectLst>
            <a:outerShdw blurRad="50800" dist="38100" dir="2700000" algn="tl" rotWithShape="0">
              <a:prstClr val="black">
                <a:alpha val="40000"/>
              </a:prstClr>
            </a:outerShdw>
          </a:effectLst>
        </p:spPr>
      </p:pic>
      <p:pic>
        <p:nvPicPr>
          <p:cNvPr id="8" name="Graphic 7" descr="Star with solid fill">
            <a:extLst>
              <a:ext uri="{FF2B5EF4-FFF2-40B4-BE49-F238E27FC236}">
                <a16:creationId xmlns:a16="http://schemas.microsoft.com/office/drawing/2014/main" id="{81E382EB-B2CB-4F0C-B08D-5BE36A9E2B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0875" y="2971800"/>
            <a:ext cx="914400" cy="914400"/>
          </a:xfrm>
          <a:prstGeom prst="rect">
            <a:avLst/>
          </a:prstGeom>
          <a:effectLst>
            <a:outerShdw blurRad="50800" dist="38100" dir="2700000" algn="tl" rotWithShape="0">
              <a:prstClr val="black">
                <a:alpha val="40000"/>
              </a:prstClr>
            </a:outerShdw>
          </a:effectLst>
        </p:spPr>
      </p:pic>
      <p:pic>
        <p:nvPicPr>
          <p:cNvPr id="9" name="Graphic 8" descr="Star with solid fill">
            <a:extLst>
              <a:ext uri="{FF2B5EF4-FFF2-40B4-BE49-F238E27FC236}">
                <a16:creationId xmlns:a16="http://schemas.microsoft.com/office/drawing/2014/main" id="{C85A08E2-C0A9-48D8-AC48-1D83BEDC49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5275" y="2971800"/>
            <a:ext cx="914400" cy="914400"/>
          </a:xfrm>
          <a:prstGeom prst="rect">
            <a:avLst/>
          </a:prstGeom>
          <a:effectLst>
            <a:outerShdw blurRad="50800" dist="38100" dir="2700000" algn="tl" rotWithShape="0">
              <a:prstClr val="black">
                <a:alpha val="40000"/>
              </a:prstClr>
            </a:outerShdw>
          </a:effectLst>
        </p:spPr>
      </p:pic>
      <p:pic>
        <p:nvPicPr>
          <p:cNvPr id="10" name="Graphic 9" descr="Star with solid fill">
            <a:extLst>
              <a:ext uri="{FF2B5EF4-FFF2-40B4-BE49-F238E27FC236}">
                <a16:creationId xmlns:a16="http://schemas.microsoft.com/office/drawing/2014/main" id="{CB7E3326-B344-4AC4-9C43-98AB7C410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675" y="2971800"/>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01623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20993-859F-614A-36C6-52C2290A6CA3}"/>
              </a:ext>
            </a:extLst>
          </p:cNvPr>
          <p:cNvSpPr>
            <a:spLocks noGrp="1"/>
          </p:cNvSpPr>
          <p:nvPr>
            <p:ph type="title"/>
          </p:nvPr>
        </p:nvSpPr>
        <p:spPr/>
        <p:txBody>
          <a:bodyPr/>
          <a:lstStyle/>
          <a:p>
            <a:r>
              <a:rPr lang="en-US" dirty="0"/>
              <a:t>Learning path</a:t>
            </a:r>
          </a:p>
        </p:txBody>
      </p:sp>
      <p:sp>
        <p:nvSpPr>
          <p:cNvPr id="3" name="Content Placeholder 2">
            <a:extLst>
              <a:ext uri="{FF2B5EF4-FFF2-40B4-BE49-F238E27FC236}">
                <a16:creationId xmlns:a16="http://schemas.microsoft.com/office/drawing/2014/main" id="{F5561657-827C-F03F-7638-542614FFA317}"/>
              </a:ext>
            </a:extLst>
          </p:cNvPr>
          <p:cNvSpPr>
            <a:spLocks noGrp="1"/>
          </p:cNvSpPr>
          <p:nvPr>
            <p:ph idx="1"/>
          </p:nvPr>
        </p:nvSpPr>
        <p:spPr>
          <a:xfrm>
            <a:off x="1164658" y="1825625"/>
            <a:ext cx="5791768" cy="4351338"/>
          </a:xfrm>
        </p:spPr>
        <p:txBody>
          <a:bodyPr/>
          <a:lstStyle/>
          <a:p>
            <a:r>
              <a:rPr lang="en-US" dirty="0"/>
              <a:t>Why a Performance Review?</a:t>
            </a:r>
          </a:p>
          <a:p>
            <a:r>
              <a:rPr lang="en-US" dirty="0"/>
              <a:t>The process</a:t>
            </a:r>
          </a:p>
          <a:p>
            <a:r>
              <a:rPr lang="en-US" dirty="0"/>
              <a:t>Watch out for those biases</a:t>
            </a:r>
          </a:p>
          <a:p>
            <a:r>
              <a:rPr lang="en-US" dirty="0"/>
              <a:t>Key dates for 2024 Performance Reviews @ UWGB</a:t>
            </a:r>
          </a:p>
          <a:p>
            <a:r>
              <a:rPr lang="en-US" dirty="0"/>
              <a:t>What’s changing for 2025 and beyond?</a:t>
            </a:r>
          </a:p>
          <a:p>
            <a:r>
              <a:rPr lang="en-US" dirty="0"/>
              <a:t>Additional resources to assist you</a:t>
            </a:r>
          </a:p>
        </p:txBody>
      </p:sp>
      <p:pic>
        <p:nvPicPr>
          <p:cNvPr id="3078" name="Picture 6" descr="Free Top-down view of white arrow on asphalt with sneakers stepping forward. Stock Photo">
            <a:extLst>
              <a:ext uri="{FF2B5EF4-FFF2-40B4-BE49-F238E27FC236}">
                <a16:creationId xmlns:a16="http://schemas.microsoft.com/office/drawing/2014/main" id="{A1B12BEE-F5ED-42BA-8FFE-036684718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450" y="0"/>
            <a:ext cx="5162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F96A41-1C3E-4A72-B45E-649553A26C6B}"/>
              </a:ext>
            </a:extLst>
          </p:cNvPr>
          <p:cNvSpPr txBox="1"/>
          <p:nvPr/>
        </p:nvSpPr>
        <p:spPr>
          <a:xfrm>
            <a:off x="3785364" y="6612686"/>
            <a:ext cx="3171061" cy="200055"/>
          </a:xfrm>
          <a:prstGeom prst="rect">
            <a:avLst/>
          </a:prstGeom>
          <a:noFill/>
        </p:spPr>
        <p:txBody>
          <a:bodyPr wrap="none" rtlCol="0">
            <a:spAutoFit/>
          </a:bodyPr>
          <a:lstStyle/>
          <a:p>
            <a:r>
              <a:rPr lang="en-US" sz="700" dirty="0">
                <a:solidFill>
                  <a:schemeClr val="tx1">
                    <a:lumMod val="50000"/>
                    <a:lumOff val="50000"/>
                  </a:schemeClr>
                </a:solidFill>
              </a:rPr>
              <a:t>Source: https://www.pexels.com/photo/person-standing-on-arrow-1745766/</a:t>
            </a:r>
          </a:p>
        </p:txBody>
      </p:sp>
    </p:spTree>
    <p:extLst>
      <p:ext uri="{BB962C8B-B14F-4D97-AF65-F5344CB8AC3E}">
        <p14:creationId xmlns:p14="http://schemas.microsoft.com/office/powerpoint/2010/main" val="2739706427"/>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3BB4E-1C81-4FE7-A215-3D928B0967BC}"/>
              </a:ext>
            </a:extLst>
          </p:cNvPr>
          <p:cNvSpPr>
            <a:spLocks noGrp="1"/>
          </p:cNvSpPr>
          <p:nvPr>
            <p:ph type="title"/>
          </p:nvPr>
        </p:nvSpPr>
        <p:spPr/>
        <p:txBody>
          <a:bodyPr/>
          <a:lstStyle/>
          <a:p>
            <a:r>
              <a:rPr lang="en-US" b="1" dirty="0"/>
              <a:t>Severity</a:t>
            </a:r>
            <a:endParaRPr lang="en-US" dirty="0"/>
          </a:p>
        </p:txBody>
      </p:sp>
      <p:sp>
        <p:nvSpPr>
          <p:cNvPr id="3" name="Content Placeholder 2">
            <a:extLst>
              <a:ext uri="{FF2B5EF4-FFF2-40B4-BE49-F238E27FC236}">
                <a16:creationId xmlns:a16="http://schemas.microsoft.com/office/drawing/2014/main" id="{E28C9ABC-F4B6-41DB-B0EA-4A81F4C0A20B}"/>
              </a:ext>
            </a:extLst>
          </p:cNvPr>
          <p:cNvSpPr>
            <a:spLocks noGrp="1"/>
          </p:cNvSpPr>
          <p:nvPr>
            <p:ph idx="1"/>
          </p:nvPr>
        </p:nvSpPr>
        <p:spPr>
          <a:xfrm>
            <a:off x="1538654" y="1825625"/>
            <a:ext cx="4557346" cy="4351338"/>
          </a:xfrm>
        </p:spPr>
        <p:txBody>
          <a:bodyPr/>
          <a:lstStyle/>
          <a:p>
            <a:pPr marL="0" indent="0">
              <a:buNone/>
            </a:pPr>
            <a:endParaRPr lang="en-US" b="1" dirty="0"/>
          </a:p>
          <a:p>
            <a:pPr marL="0" indent="0">
              <a:buNone/>
            </a:pPr>
            <a:r>
              <a:rPr lang="en-US" dirty="0"/>
              <a:t>You rate everyone lower than their performance warrants in an effort to inspire average employees to improve their performance.</a:t>
            </a:r>
          </a:p>
        </p:txBody>
      </p:sp>
      <p:pic>
        <p:nvPicPr>
          <p:cNvPr id="5" name="Graphic 4" descr="Star with solid fill">
            <a:extLst>
              <a:ext uri="{FF2B5EF4-FFF2-40B4-BE49-F238E27FC236}">
                <a16:creationId xmlns:a16="http://schemas.microsoft.com/office/drawing/2014/main" id="{F633B8E2-753E-4EBA-BF50-38A0B3A573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2075" y="2971800"/>
            <a:ext cx="914400" cy="914400"/>
          </a:xfrm>
          <a:prstGeom prst="rect">
            <a:avLst/>
          </a:prstGeom>
          <a:effectLst>
            <a:outerShdw blurRad="50800" dist="38100" dir="2700000" algn="tl" rotWithShape="0">
              <a:prstClr val="black">
                <a:alpha val="40000"/>
              </a:prstClr>
            </a:outerShdw>
          </a:effectLst>
        </p:spPr>
      </p:pic>
      <p:pic>
        <p:nvPicPr>
          <p:cNvPr id="6" name="Graphic 5" descr="Star with solid fill">
            <a:extLst>
              <a:ext uri="{FF2B5EF4-FFF2-40B4-BE49-F238E27FC236}">
                <a16:creationId xmlns:a16="http://schemas.microsoft.com/office/drawing/2014/main" id="{DA731A63-525B-4B17-AD34-8BB2204FF6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6475" y="2971800"/>
            <a:ext cx="914400" cy="914400"/>
          </a:xfrm>
          <a:prstGeom prst="rect">
            <a:avLst/>
          </a:prstGeom>
        </p:spPr>
      </p:pic>
      <p:pic>
        <p:nvPicPr>
          <p:cNvPr id="7" name="Graphic 6" descr="Star with solid fill">
            <a:extLst>
              <a:ext uri="{FF2B5EF4-FFF2-40B4-BE49-F238E27FC236}">
                <a16:creationId xmlns:a16="http://schemas.microsoft.com/office/drawing/2014/main" id="{1829DDFE-D121-40AF-B444-0AB7263C23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10875" y="2971800"/>
            <a:ext cx="914400" cy="914400"/>
          </a:xfrm>
          <a:prstGeom prst="rect">
            <a:avLst/>
          </a:prstGeom>
        </p:spPr>
      </p:pic>
      <p:pic>
        <p:nvPicPr>
          <p:cNvPr id="8" name="Graphic 7" descr="Star with solid fill">
            <a:extLst>
              <a:ext uri="{FF2B5EF4-FFF2-40B4-BE49-F238E27FC236}">
                <a16:creationId xmlns:a16="http://schemas.microsoft.com/office/drawing/2014/main" id="{2EB78B91-CE55-43C3-BAD1-8507E3EAED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25275" y="2971800"/>
            <a:ext cx="914400" cy="914400"/>
          </a:xfrm>
          <a:prstGeom prst="rect">
            <a:avLst/>
          </a:prstGeom>
        </p:spPr>
      </p:pic>
      <p:pic>
        <p:nvPicPr>
          <p:cNvPr id="9" name="Graphic 8" descr="Star with solid fill">
            <a:extLst>
              <a:ext uri="{FF2B5EF4-FFF2-40B4-BE49-F238E27FC236}">
                <a16:creationId xmlns:a16="http://schemas.microsoft.com/office/drawing/2014/main" id="{6B0CADC3-FC32-461E-8250-D4D0C3D71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9675" y="2971800"/>
            <a:ext cx="914400" cy="914400"/>
          </a:xfrm>
          <a:prstGeom prst="rect">
            <a:avLst/>
          </a:prstGeom>
        </p:spPr>
      </p:pic>
    </p:spTree>
    <p:extLst>
      <p:ext uri="{BB962C8B-B14F-4D97-AF65-F5344CB8AC3E}">
        <p14:creationId xmlns:p14="http://schemas.microsoft.com/office/powerpoint/2010/main" val="1364304488"/>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at is “Recency Bias” and How Can You Avoid It? - Babypips.com">
            <a:extLst>
              <a:ext uri="{FF2B5EF4-FFF2-40B4-BE49-F238E27FC236}">
                <a16:creationId xmlns:a16="http://schemas.microsoft.com/office/drawing/2014/main" id="{20FE76E6-A7D9-4866-901D-93285F349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560" y="2209457"/>
            <a:ext cx="6505670" cy="3404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53BB4E-1C81-4FE7-A215-3D928B0967BC}"/>
              </a:ext>
            </a:extLst>
          </p:cNvPr>
          <p:cNvSpPr>
            <a:spLocks noGrp="1"/>
          </p:cNvSpPr>
          <p:nvPr>
            <p:ph type="title"/>
          </p:nvPr>
        </p:nvSpPr>
        <p:spPr/>
        <p:txBody>
          <a:bodyPr/>
          <a:lstStyle/>
          <a:p>
            <a:r>
              <a:rPr lang="en-US" b="1" dirty="0"/>
              <a:t>Recency</a:t>
            </a:r>
            <a:endParaRPr lang="en-US" dirty="0"/>
          </a:p>
        </p:txBody>
      </p:sp>
      <p:sp>
        <p:nvSpPr>
          <p:cNvPr id="3" name="Content Placeholder 2">
            <a:extLst>
              <a:ext uri="{FF2B5EF4-FFF2-40B4-BE49-F238E27FC236}">
                <a16:creationId xmlns:a16="http://schemas.microsoft.com/office/drawing/2014/main" id="{E28C9ABC-F4B6-41DB-B0EA-4A81F4C0A20B}"/>
              </a:ext>
            </a:extLst>
          </p:cNvPr>
          <p:cNvSpPr>
            <a:spLocks noGrp="1"/>
          </p:cNvSpPr>
          <p:nvPr>
            <p:ph idx="1"/>
          </p:nvPr>
        </p:nvSpPr>
        <p:spPr>
          <a:xfrm>
            <a:off x="1538654" y="1825625"/>
            <a:ext cx="4557346" cy="4351338"/>
          </a:xfrm>
        </p:spPr>
        <p:txBody>
          <a:bodyPr/>
          <a:lstStyle/>
          <a:p>
            <a:pPr marL="0" indent="0">
              <a:buNone/>
            </a:pPr>
            <a:endParaRPr lang="en-US" b="1" dirty="0"/>
          </a:p>
          <a:p>
            <a:pPr marL="0" indent="0">
              <a:buNone/>
            </a:pPr>
            <a:r>
              <a:rPr lang="en-US" dirty="0"/>
              <a:t>You rate performance for an employee based on the most recent behavior.</a:t>
            </a:r>
          </a:p>
        </p:txBody>
      </p:sp>
    </p:spTree>
    <p:extLst>
      <p:ext uri="{BB962C8B-B14F-4D97-AF65-F5344CB8AC3E}">
        <p14:creationId xmlns:p14="http://schemas.microsoft.com/office/powerpoint/2010/main" val="79813772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88B9-B468-4DA8-9F27-AFA47F06988B}"/>
              </a:ext>
            </a:extLst>
          </p:cNvPr>
          <p:cNvSpPr>
            <a:spLocks noGrp="1"/>
          </p:cNvSpPr>
          <p:nvPr>
            <p:ph type="title"/>
          </p:nvPr>
        </p:nvSpPr>
        <p:spPr/>
        <p:txBody>
          <a:bodyPr/>
          <a:lstStyle/>
          <a:p>
            <a:r>
              <a:rPr lang="en-US" dirty="0"/>
              <a:t>Eliminating biases</a:t>
            </a:r>
          </a:p>
        </p:txBody>
      </p:sp>
      <p:sp>
        <p:nvSpPr>
          <p:cNvPr id="3" name="Content Placeholder 2">
            <a:extLst>
              <a:ext uri="{FF2B5EF4-FFF2-40B4-BE49-F238E27FC236}">
                <a16:creationId xmlns:a16="http://schemas.microsoft.com/office/drawing/2014/main" id="{77D73785-3F03-4141-955B-40DD286F66FE}"/>
              </a:ext>
            </a:extLst>
          </p:cNvPr>
          <p:cNvSpPr>
            <a:spLocks noGrp="1"/>
          </p:cNvSpPr>
          <p:nvPr>
            <p:ph idx="1"/>
          </p:nvPr>
        </p:nvSpPr>
        <p:spPr/>
        <p:txBody>
          <a:bodyPr/>
          <a:lstStyle/>
          <a:p>
            <a:r>
              <a:rPr lang="en-US" b="1" dirty="0"/>
              <a:t>Know the standard </a:t>
            </a:r>
            <a:r>
              <a:rPr lang="en-US" dirty="0"/>
              <a:t>or target performance for each position</a:t>
            </a:r>
          </a:p>
          <a:p>
            <a:r>
              <a:rPr lang="en-US" b="1" dirty="0"/>
              <a:t>Document</a:t>
            </a:r>
            <a:r>
              <a:rPr lang="en-US" dirty="0"/>
              <a:t> performance events throughout the year</a:t>
            </a:r>
          </a:p>
          <a:p>
            <a:r>
              <a:rPr lang="en-US" b="1" dirty="0"/>
              <a:t>Calibrate</a:t>
            </a:r>
            <a:r>
              <a:rPr lang="en-US" dirty="0"/>
              <a:t> your assessment</a:t>
            </a:r>
          </a:p>
          <a:p>
            <a:pPr lvl="1"/>
            <a:r>
              <a:rPr lang="en-US" dirty="0"/>
              <a:t>Know what each rating means</a:t>
            </a:r>
          </a:p>
          <a:p>
            <a:pPr lvl="1"/>
            <a:r>
              <a:rPr lang="en-US" dirty="0"/>
              <a:t>Weigh feedback from peers/customers fairly.</a:t>
            </a:r>
          </a:p>
          <a:p>
            <a:pPr lvl="1"/>
            <a:r>
              <a:rPr lang="en-US" dirty="0"/>
              <a:t>If you supervise team leaders, consider calibration sessions to discuss and align their ratings</a:t>
            </a:r>
          </a:p>
          <a:p>
            <a:r>
              <a:rPr lang="en-US" dirty="0"/>
              <a:t>Practice </a:t>
            </a:r>
            <a:r>
              <a:rPr lang="en-US" b="1" dirty="0"/>
              <a:t>continuous feedback </a:t>
            </a:r>
            <a:r>
              <a:rPr lang="en-US" dirty="0"/>
              <a:t>during one-on-one sessions</a:t>
            </a:r>
          </a:p>
          <a:p>
            <a:pPr lvl="1"/>
            <a:endParaRPr lang="en-US" dirty="0"/>
          </a:p>
        </p:txBody>
      </p:sp>
    </p:spTree>
    <p:extLst>
      <p:ext uri="{BB962C8B-B14F-4D97-AF65-F5344CB8AC3E}">
        <p14:creationId xmlns:p14="http://schemas.microsoft.com/office/powerpoint/2010/main" val="49006125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88B9-B468-4DA8-9F27-AFA47F06988B}"/>
              </a:ext>
            </a:extLst>
          </p:cNvPr>
          <p:cNvSpPr>
            <a:spLocks noGrp="1"/>
          </p:cNvSpPr>
          <p:nvPr>
            <p:ph type="title"/>
          </p:nvPr>
        </p:nvSpPr>
        <p:spPr/>
        <p:txBody>
          <a:bodyPr/>
          <a:lstStyle/>
          <a:p>
            <a:r>
              <a:rPr lang="en-US" dirty="0"/>
              <a:t>The ratings</a:t>
            </a:r>
          </a:p>
        </p:txBody>
      </p:sp>
      <p:grpSp>
        <p:nvGrpSpPr>
          <p:cNvPr id="14" name="Group 13">
            <a:extLst>
              <a:ext uri="{FF2B5EF4-FFF2-40B4-BE49-F238E27FC236}">
                <a16:creationId xmlns:a16="http://schemas.microsoft.com/office/drawing/2014/main" id="{B82C9669-F471-4759-A6D9-35D26FE13E2D}"/>
              </a:ext>
            </a:extLst>
          </p:cNvPr>
          <p:cNvGrpSpPr/>
          <p:nvPr/>
        </p:nvGrpSpPr>
        <p:grpSpPr>
          <a:xfrm>
            <a:off x="3751476" y="1971930"/>
            <a:ext cx="1828800" cy="2239464"/>
            <a:chOff x="3751476" y="1971930"/>
            <a:chExt cx="1828800" cy="2239464"/>
          </a:xfrm>
        </p:grpSpPr>
        <p:pic>
          <p:nvPicPr>
            <p:cNvPr id="8198" name="Picture 6" descr="Doctor Icon Images – Browse 1,106,189 Stock Photos, Vectors, and Video |  Adobe Stock">
              <a:extLst>
                <a:ext uri="{FF2B5EF4-FFF2-40B4-BE49-F238E27FC236}">
                  <a16:creationId xmlns:a16="http://schemas.microsoft.com/office/drawing/2014/main" id="{DC6F04EF-CE0D-4853-BA77-2F47E83F1144}"/>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51476" y="197193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84E6CEC-9616-43CA-B073-1FFA29C14FB0}"/>
                </a:ext>
              </a:extLst>
            </p:cNvPr>
            <p:cNvSpPr txBox="1"/>
            <p:nvPr/>
          </p:nvSpPr>
          <p:spPr>
            <a:xfrm>
              <a:off x="3811450" y="3842062"/>
              <a:ext cx="1745799" cy="369332"/>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General Surgeon</a:t>
              </a:r>
            </a:p>
          </p:txBody>
        </p:sp>
      </p:grpSp>
      <p:grpSp>
        <p:nvGrpSpPr>
          <p:cNvPr id="15" name="Group 14">
            <a:extLst>
              <a:ext uri="{FF2B5EF4-FFF2-40B4-BE49-F238E27FC236}">
                <a16:creationId xmlns:a16="http://schemas.microsoft.com/office/drawing/2014/main" id="{F1106ED8-DCD4-42DA-8299-33023179AF94}"/>
              </a:ext>
            </a:extLst>
          </p:cNvPr>
          <p:cNvGrpSpPr/>
          <p:nvPr/>
        </p:nvGrpSpPr>
        <p:grpSpPr>
          <a:xfrm>
            <a:off x="6664752" y="1971928"/>
            <a:ext cx="1954011" cy="2239466"/>
            <a:chOff x="6664752" y="1971928"/>
            <a:chExt cx="1954011" cy="2239466"/>
          </a:xfrm>
        </p:grpSpPr>
        <p:pic>
          <p:nvPicPr>
            <p:cNvPr id="8200" name="Picture 8" descr="Surgeon Icon Vector Art, Icons, and Graphics for Free Download">
              <a:extLst>
                <a:ext uri="{FF2B5EF4-FFF2-40B4-BE49-F238E27FC236}">
                  <a16:creationId xmlns:a16="http://schemas.microsoft.com/office/drawing/2014/main" id="{4B99BFCC-F386-4784-B182-81FB3967D845}"/>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64752" y="1971928"/>
              <a:ext cx="1931212" cy="193121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9A51A7E-4163-403C-A2D7-B631D85708FD}"/>
                </a:ext>
              </a:extLst>
            </p:cNvPr>
            <p:cNvSpPr txBox="1"/>
            <p:nvPr/>
          </p:nvSpPr>
          <p:spPr>
            <a:xfrm>
              <a:off x="7094756" y="3842062"/>
              <a:ext cx="1524007" cy="369332"/>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Neurosurgeon</a:t>
              </a:r>
            </a:p>
          </p:txBody>
        </p:sp>
      </p:grpSp>
      <p:grpSp>
        <p:nvGrpSpPr>
          <p:cNvPr id="16" name="Group 15">
            <a:extLst>
              <a:ext uri="{FF2B5EF4-FFF2-40B4-BE49-F238E27FC236}">
                <a16:creationId xmlns:a16="http://schemas.microsoft.com/office/drawing/2014/main" id="{189E1FF8-27EE-4C16-8606-A8925C04A795}"/>
              </a:ext>
            </a:extLst>
          </p:cNvPr>
          <p:cNvGrpSpPr/>
          <p:nvPr/>
        </p:nvGrpSpPr>
        <p:grpSpPr>
          <a:xfrm>
            <a:off x="9840757" y="1990953"/>
            <a:ext cx="2090188" cy="2220441"/>
            <a:chOff x="9840757" y="1990953"/>
            <a:chExt cx="2090188" cy="2220441"/>
          </a:xfrm>
        </p:grpSpPr>
        <p:pic>
          <p:nvPicPr>
            <p:cNvPr id="8202" name="Picture 10" descr="Neurosurgeon - Free user icons">
              <a:extLst>
                <a:ext uri="{FF2B5EF4-FFF2-40B4-BE49-F238E27FC236}">
                  <a16:creationId xmlns:a16="http://schemas.microsoft.com/office/drawing/2014/main" id="{9FF83290-6B08-446C-8FC8-641FF076D3E8}"/>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06262" y="1990953"/>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F4E7D21-A352-454C-9CFB-7EA80FA47F89}"/>
                </a:ext>
              </a:extLst>
            </p:cNvPr>
            <p:cNvSpPr txBox="1"/>
            <p:nvPr/>
          </p:nvSpPr>
          <p:spPr>
            <a:xfrm>
              <a:off x="9840757" y="3842062"/>
              <a:ext cx="2090188" cy="369332"/>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Dr. Bartolomé Oliver</a:t>
              </a:r>
            </a:p>
          </p:txBody>
        </p:sp>
      </p:grpSp>
      <p:cxnSp>
        <p:nvCxnSpPr>
          <p:cNvPr id="20" name="Straight Arrow Connector 19">
            <a:extLst>
              <a:ext uri="{FF2B5EF4-FFF2-40B4-BE49-F238E27FC236}">
                <a16:creationId xmlns:a16="http://schemas.microsoft.com/office/drawing/2014/main" id="{1D2D6B4D-72ED-48E1-BD6D-00373D8ACB6D}"/>
              </a:ext>
            </a:extLst>
          </p:cNvPr>
          <p:cNvCxnSpPr/>
          <p:nvPr/>
        </p:nvCxnSpPr>
        <p:spPr>
          <a:xfrm>
            <a:off x="1361846" y="4673751"/>
            <a:ext cx="10058400" cy="0"/>
          </a:xfrm>
          <a:prstGeom prst="straightConnector1">
            <a:avLst/>
          </a:prstGeom>
          <a:ln w="88900">
            <a:solidFill>
              <a:schemeClr val="accent6"/>
            </a:solidFill>
            <a:tailEnd type="non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E0495E8A-1BF8-4DF0-8CF4-FDFE5DC55A9F}"/>
              </a:ext>
            </a:extLst>
          </p:cNvPr>
          <p:cNvGrpSpPr/>
          <p:nvPr/>
        </p:nvGrpSpPr>
        <p:grpSpPr>
          <a:xfrm>
            <a:off x="1245165" y="4445151"/>
            <a:ext cx="1586031" cy="1479045"/>
            <a:chOff x="1245165" y="4445151"/>
            <a:chExt cx="1586031" cy="1479045"/>
          </a:xfrm>
        </p:grpSpPr>
        <p:sp>
          <p:nvSpPr>
            <p:cNvPr id="21" name="Flowchart: Connector 20">
              <a:extLst>
                <a:ext uri="{FF2B5EF4-FFF2-40B4-BE49-F238E27FC236}">
                  <a16:creationId xmlns:a16="http://schemas.microsoft.com/office/drawing/2014/main" id="{466FC857-9237-44A0-903A-C7FC60C2E19B}"/>
                </a:ext>
              </a:extLst>
            </p:cNvPr>
            <p:cNvSpPr/>
            <p:nvPr/>
          </p:nvSpPr>
          <p:spPr>
            <a:xfrm>
              <a:off x="1361846" y="4445151"/>
              <a:ext cx="365760" cy="365760"/>
            </a:xfrm>
            <a:prstGeom prst="flowChartConnector">
              <a:avLst/>
            </a:prstGeom>
            <a:solidFill>
              <a:srgbClr val="00B050"/>
            </a:solidFill>
            <a:ln w="7620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lumMod val="85000"/>
                  </a:schemeClr>
                </a:solidFill>
              </a:endParaRPr>
            </a:p>
          </p:txBody>
        </p:sp>
        <p:sp>
          <p:nvSpPr>
            <p:cNvPr id="12" name="TextBox 11">
              <a:extLst>
                <a:ext uri="{FF2B5EF4-FFF2-40B4-BE49-F238E27FC236}">
                  <a16:creationId xmlns:a16="http://schemas.microsoft.com/office/drawing/2014/main" id="{82199C89-6C7C-44D3-90D0-EC85C4D6C1CA}"/>
                </a:ext>
              </a:extLst>
            </p:cNvPr>
            <p:cNvSpPr txBox="1"/>
            <p:nvPr/>
          </p:nvSpPr>
          <p:spPr>
            <a:xfrm rot="19614560">
              <a:off x="1245165" y="4908533"/>
              <a:ext cx="1586031" cy="1015663"/>
            </a:xfrm>
            <a:prstGeom prst="rect">
              <a:avLst/>
            </a:prstGeom>
            <a:noFill/>
          </p:spPr>
          <p:txBody>
            <a:bodyPr wrap="square" rtlCol="0">
              <a:spAutoFit/>
            </a:bodyPr>
            <a:lstStyle/>
            <a:p>
              <a:r>
                <a:rPr lang="en-US" sz="20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Does Not Meet Expectations</a:t>
              </a:r>
            </a:p>
          </p:txBody>
        </p:sp>
      </p:grpSp>
      <p:grpSp>
        <p:nvGrpSpPr>
          <p:cNvPr id="33" name="Group 32">
            <a:extLst>
              <a:ext uri="{FF2B5EF4-FFF2-40B4-BE49-F238E27FC236}">
                <a16:creationId xmlns:a16="http://schemas.microsoft.com/office/drawing/2014/main" id="{B35B745E-34C7-4FC8-B499-0B20C2BA8CA3}"/>
              </a:ext>
            </a:extLst>
          </p:cNvPr>
          <p:cNvGrpSpPr/>
          <p:nvPr/>
        </p:nvGrpSpPr>
        <p:grpSpPr>
          <a:xfrm>
            <a:off x="4281470" y="4445151"/>
            <a:ext cx="1750138" cy="1388599"/>
            <a:chOff x="4281470" y="4445151"/>
            <a:chExt cx="1750138" cy="1388599"/>
          </a:xfrm>
        </p:grpSpPr>
        <p:sp>
          <p:nvSpPr>
            <p:cNvPr id="22" name="Flowchart: Connector 21">
              <a:extLst>
                <a:ext uri="{FF2B5EF4-FFF2-40B4-BE49-F238E27FC236}">
                  <a16:creationId xmlns:a16="http://schemas.microsoft.com/office/drawing/2014/main" id="{752C4C95-182E-4BB7-B130-5A36F0879116}"/>
                </a:ext>
              </a:extLst>
            </p:cNvPr>
            <p:cNvSpPr/>
            <p:nvPr/>
          </p:nvSpPr>
          <p:spPr>
            <a:xfrm>
              <a:off x="4459664" y="4445151"/>
              <a:ext cx="365760" cy="365760"/>
            </a:xfrm>
            <a:prstGeom prst="flowChartConnector">
              <a:avLst/>
            </a:prstGeom>
            <a:solidFill>
              <a:srgbClr val="00B050"/>
            </a:solidFill>
            <a:ln w="7620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lumMod val="85000"/>
                  </a:schemeClr>
                </a:solidFill>
              </a:endParaRPr>
            </a:p>
          </p:txBody>
        </p:sp>
        <p:sp>
          <p:nvSpPr>
            <p:cNvPr id="26" name="TextBox 25">
              <a:extLst>
                <a:ext uri="{FF2B5EF4-FFF2-40B4-BE49-F238E27FC236}">
                  <a16:creationId xmlns:a16="http://schemas.microsoft.com/office/drawing/2014/main" id="{6922F612-93A8-4C35-AAAE-49144632A7B8}"/>
                </a:ext>
              </a:extLst>
            </p:cNvPr>
            <p:cNvSpPr txBox="1"/>
            <p:nvPr/>
          </p:nvSpPr>
          <p:spPr>
            <a:xfrm rot="19226072">
              <a:off x="4281470" y="4818087"/>
              <a:ext cx="1750138" cy="1015663"/>
            </a:xfrm>
            <a:prstGeom prst="rect">
              <a:avLst/>
            </a:prstGeom>
            <a:noFill/>
          </p:spPr>
          <p:txBody>
            <a:bodyPr wrap="square" rtlCol="0">
              <a:spAutoFit/>
            </a:bodyPr>
            <a:lstStyle/>
            <a:p>
              <a:r>
                <a:rPr lang="en-US" sz="20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Partially Meets Expectations</a:t>
              </a:r>
            </a:p>
          </p:txBody>
        </p:sp>
      </p:grpSp>
      <p:grpSp>
        <p:nvGrpSpPr>
          <p:cNvPr id="34" name="Group 33">
            <a:extLst>
              <a:ext uri="{FF2B5EF4-FFF2-40B4-BE49-F238E27FC236}">
                <a16:creationId xmlns:a16="http://schemas.microsoft.com/office/drawing/2014/main" id="{E765DA19-F342-4741-981E-A17196257E24}"/>
              </a:ext>
            </a:extLst>
          </p:cNvPr>
          <p:cNvGrpSpPr/>
          <p:nvPr/>
        </p:nvGrpSpPr>
        <p:grpSpPr>
          <a:xfrm>
            <a:off x="7394340" y="4492285"/>
            <a:ext cx="1594499" cy="1306021"/>
            <a:chOff x="7394340" y="4492285"/>
            <a:chExt cx="1594499" cy="1306021"/>
          </a:xfrm>
        </p:grpSpPr>
        <p:sp>
          <p:nvSpPr>
            <p:cNvPr id="23" name="Flowchart: Connector 22">
              <a:extLst>
                <a:ext uri="{FF2B5EF4-FFF2-40B4-BE49-F238E27FC236}">
                  <a16:creationId xmlns:a16="http://schemas.microsoft.com/office/drawing/2014/main" id="{A4DF7721-A618-4153-AE0D-4A9E11B7E1F7}"/>
                </a:ext>
              </a:extLst>
            </p:cNvPr>
            <p:cNvSpPr/>
            <p:nvPr/>
          </p:nvSpPr>
          <p:spPr>
            <a:xfrm>
              <a:off x="7557483" y="4492285"/>
              <a:ext cx="365760" cy="365760"/>
            </a:xfrm>
            <a:prstGeom prst="flowChartConnector">
              <a:avLst/>
            </a:prstGeom>
            <a:solidFill>
              <a:srgbClr val="00B050"/>
            </a:solidFill>
            <a:ln w="7620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lumMod val="85000"/>
                  </a:schemeClr>
                </a:solidFill>
              </a:endParaRPr>
            </a:p>
          </p:txBody>
        </p:sp>
        <p:sp>
          <p:nvSpPr>
            <p:cNvPr id="27" name="TextBox 26">
              <a:extLst>
                <a:ext uri="{FF2B5EF4-FFF2-40B4-BE49-F238E27FC236}">
                  <a16:creationId xmlns:a16="http://schemas.microsoft.com/office/drawing/2014/main" id="{3EC5FAC0-EB24-4ECB-B1A0-AEF9D6ACBD20}"/>
                </a:ext>
              </a:extLst>
            </p:cNvPr>
            <p:cNvSpPr txBox="1"/>
            <p:nvPr/>
          </p:nvSpPr>
          <p:spPr>
            <a:xfrm rot="19548217">
              <a:off x="7394340" y="5090420"/>
              <a:ext cx="1594499" cy="707886"/>
            </a:xfrm>
            <a:prstGeom prst="rect">
              <a:avLst/>
            </a:prstGeom>
            <a:noFill/>
          </p:spPr>
          <p:txBody>
            <a:bodyPr wrap="square" rtlCol="0">
              <a:spAutoFit/>
            </a:bodyPr>
            <a:lstStyle/>
            <a:p>
              <a:r>
                <a:rPr lang="en-US" sz="20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Meets Expectations</a:t>
              </a:r>
            </a:p>
          </p:txBody>
        </p:sp>
      </p:grpSp>
      <p:grpSp>
        <p:nvGrpSpPr>
          <p:cNvPr id="35" name="Group 34">
            <a:extLst>
              <a:ext uri="{FF2B5EF4-FFF2-40B4-BE49-F238E27FC236}">
                <a16:creationId xmlns:a16="http://schemas.microsoft.com/office/drawing/2014/main" id="{8A7A4358-8518-439A-9850-9E2CD075DC4B}"/>
              </a:ext>
            </a:extLst>
          </p:cNvPr>
          <p:cNvGrpSpPr/>
          <p:nvPr/>
        </p:nvGrpSpPr>
        <p:grpSpPr>
          <a:xfrm>
            <a:off x="10597286" y="4492285"/>
            <a:ext cx="1645920" cy="1278022"/>
            <a:chOff x="10597286" y="4492285"/>
            <a:chExt cx="1645920" cy="1278022"/>
          </a:xfrm>
        </p:grpSpPr>
        <p:sp>
          <p:nvSpPr>
            <p:cNvPr id="24" name="Flowchart: Connector 23">
              <a:extLst>
                <a:ext uri="{FF2B5EF4-FFF2-40B4-BE49-F238E27FC236}">
                  <a16:creationId xmlns:a16="http://schemas.microsoft.com/office/drawing/2014/main" id="{21F4BE1C-DD7A-4A7D-8BBD-50E1C37B742D}"/>
                </a:ext>
              </a:extLst>
            </p:cNvPr>
            <p:cNvSpPr/>
            <p:nvPr/>
          </p:nvSpPr>
          <p:spPr>
            <a:xfrm>
              <a:off x="10989546" y="4492285"/>
              <a:ext cx="365760" cy="365760"/>
            </a:xfrm>
            <a:prstGeom prst="flowChartConnector">
              <a:avLst/>
            </a:prstGeom>
            <a:solidFill>
              <a:srgbClr val="00B050"/>
            </a:solidFill>
            <a:ln w="7620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lumMod val="85000"/>
                  </a:schemeClr>
                </a:solidFill>
              </a:endParaRPr>
            </a:p>
          </p:txBody>
        </p:sp>
        <p:sp>
          <p:nvSpPr>
            <p:cNvPr id="28" name="TextBox 27">
              <a:extLst>
                <a:ext uri="{FF2B5EF4-FFF2-40B4-BE49-F238E27FC236}">
                  <a16:creationId xmlns:a16="http://schemas.microsoft.com/office/drawing/2014/main" id="{45046310-AD93-4671-9FEF-56A3DF604EBB}"/>
                </a:ext>
              </a:extLst>
            </p:cNvPr>
            <p:cNvSpPr txBox="1"/>
            <p:nvPr/>
          </p:nvSpPr>
          <p:spPr>
            <a:xfrm rot="19543804">
              <a:off x="10597286" y="5062421"/>
              <a:ext cx="1645920" cy="707886"/>
            </a:xfrm>
            <a:prstGeom prst="rect">
              <a:avLst/>
            </a:prstGeom>
            <a:noFill/>
          </p:spPr>
          <p:txBody>
            <a:bodyPr wrap="square" rtlCol="0">
              <a:spAutoFit/>
            </a:bodyPr>
            <a:lstStyle/>
            <a:p>
              <a:r>
                <a:rPr lang="en-US" sz="20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Exceeds Expectations</a:t>
              </a:r>
            </a:p>
          </p:txBody>
        </p:sp>
      </p:grpSp>
      <p:grpSp>
        <p:nvGrpSpPr>
          <p:cNvPr id="31" name="Group 30">
            <a:extLst>
              <a:ext uri="{FF2B5EF4-FFF2-40B4-BE49-F238E27FC236}">
                <a16:creationId xmlns:a16="http://schemas.microsoft.com/office/drawing/2014/main" id="{2BB68BE4-894E-4501-8A18-222249DC3731}"/>
              </a:ext>
            </a:extLst>
          </p:cNvPr>
          <p:cNvGrpSpPr/>
          <p:nvPr/>
        </p:nvGrpSpPr>
        <p:grpSpPr>
          <a:xfrm>
            <a:off x="949009" y="2004582"/>
            <a:ext cx="1828800" cy="2249260"/>
            <a:chOff x="3751476" y="1971930"/>
            <a:chExt cx="1828800" cy="2249260"/>
          </a:xfrm>
        </p:grpSpPr>
        <p:pic>
          <p:nvPicPr>
            <p:cNvPr id="36" name="Picture 6" descr="Doctor Icon Images – Browse 1,106,189 Stock Photos, Vectors, and Video |  Adobe Stock">
              <a:extLst>
                <a:ext uri="{FF2B5EF4-FFF2-40B4-BE49-F238E27FC236}">
                  <a16:creationId xmlns:a16="http://schemas.microsoft.com/office/drawing/2014/main" id="{7E7181CC-CF79-4E2D-8648-C0900278C77D}"/>
                </a:ext>
              </a:extLst>
            </p:cNvPr>
            <p:cNvPicPr>
              <a:picLocks noChangeAspect="1" noChangeArrowheads="1"/>
            </p:cNvPicPr>
            <p:nvPr/>
          </p:nvPicPr>
          <p:blipFill>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51476" y="197193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0565E3C-22D2-4A10-B368-D03DF8E3E3AF}"/>
                </a:ext>
              </a:extLst>
            </p:cNvPr>
            <p:cNvSpPr txBox="1"/>
            <p:nvPr/>
          </p:nvSpPr>
          <p:spPr>
            <a:xfrm>
              <a:off x="3888078" y="3851858"/>
              <a:ext cx="1481046" cy="369332"/>
            </a:xfrm>
            <a:prstGeom prst="rect">
              <a:avLst/>
            </a:prstGeom>
            <a:noFill/>
          </p:spPr>
          <p:txBody>
            <a:bodyPr wrap="none" rtlCol="0">
              <a:spAutoFit/>
            </a:bodyPr>
            <a:lstStyle/>
            <a:p>
              <a:r>
                <a:rPr lang="en-US"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Family Doctor</a:t>
              </a:r>
            </a:p>
          </p:txBody>
        </p:sp>
      </p:grpSp>
    </p:spTree>
    <p:extLst>
      <p:ext uri="{BB962C8B-B14F-4D97-AF65-F5344CB8AC3E}">
        <p14:creationId xmlns:p14="http://schemas.microsoft.com/office/powerpoint/2010/main" val="726501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E388-9DED-433F-84BE-B30796D495CF}"/>
              </a:ext>
            </a:extLst>
          </p:cNvPr>
          <p:cNvSpPr>
            <a:spLocks noGrp="1"/>
          </p:cNvSpPr>
          <p:nvPr>
            <p:ph type="title"/>
          </p:nvPr>
        </p:nvSpPr>
        <p:spPr/>
        <p:txBody>
          <a:bodyPr/>
          <a:lstStyle/>
          <a:p>
            <a:r>
              <a:rPr lang="en-US" dirty="0"/>
              <a:t>Avoid writing about…</a:t>
            </a:r>
          </a:p>
        </p:txBody>
      </p:sp>
      <p:sp>
        <p:nvSpPr>
          <p:cNvPr id="4" name="Rectangle 1">
            <a:extLst>
              <a:ext uri="{FF2B5EF4-FFF2-40B4-BE49-F238E27FC236}">
                <a16:creationId xmlns:a16="http://schemas.microsoft.com/office/drawing/2014/main" id="{7A8897BF-82E5-4E16-A976-78965405B2A6}"/>
              </a:ext>
            </a:extLst>
          </p:cNvPr>
          <p:cNvSpPr>
            <a:spLocks noGrp="1" noChangeArrowheads="1"/>
          </p:cNvSpPr>
          <p:nvPr>
            <p:ph idx="1"/>
          </p:nvPr>
        </p:nvSpPr>
        <p:spPr bwMode="auto">
          <a:xfrm>
            <a:off x="1523999" y="2529709"/>
            <a:ext cx="7029451" cy="249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ts val="3700"/>
              </a:lnSpc>
              <a:spcBef>
                <a:spcPct val="0"/>
              </a:spcBef>
              <a:spcAft>
                <a:spcPct val="0"/>
              </a:spcAft>
              <a:buClrTx/>
              <a:buSzTx/>
              <a:buNone/>
              <a:tabLst/>
            </a:pPr>
            <a:r>
              <a:rPr lang="en-US" altLang="en-US" sz="4000" b="1" dirty="0">
                <a:solidFill>
                  <a:schemeClr val="tx1"/>
                </a:solidFill>
                <a:latin typeface="Segoe UI" panose="020B0502040204020203" pitchFamily="34" charset="0"/>
                <a:cs typeface="Segoe UI" panose="020B0502040204020203" pitchFamily="34" charset="0"/>
              </a:rPr>
              <a:t>personal characteristics</a:t>
            </a:r>
          </a:p>
          <a:p>
            <a:pPr marL="0" marR="0" lvl="0" indent="0" algn="l" defTabSz="914400" rtl="0" eaLnBrk="0" fontAlgn="base" latinLnBrk="0" hangingPunct="0">
              <a:lnSpc>
                <a:spcPts val="3000"/>
              </a:lnSpc>
              <a:spcBef>
                <a:spcPct val="0"/>
              </a:spcBef>
              <a:spcAft>
                <a:spcPct val="0"/>
              </a:spcAft>
              <a:buClrTx/>
              <a:buSzTx/>
              <a:buNone/>
              <a:tabLst/>
            </a:pPr>
            <a:r>
              <a:rPr kumimoji="0" lang="en-US" altLang="en-US" sz="3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Avoid mentioning age, race, gender, religion, disability, or any other protected characteristic. For example, saying "Kevin doesn't have the energy level anymore" could be seen as age discrimination.</a:t>
            </a:r>
          </a:p>
        </p:txBody>
      </p:sp>
      <p:pic>
        <p:nvPicPr>
          <p:cNvPr id="5" name="Graphic 4" descr="No sign with solid fill">
            <a:extLst>
              <a:ext uri="{FF2B5EF4-FFF2-40B4-BE49-F238E27FC236}">
                <a16:creationId xmlns:a16="http://schemas.microsoft.com/office/drawing/2014/main" id="{4739AFCC-CF21-4754-8955-E58A897C5C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0600" y="1950396"/>
            <a:ext cx="2743200"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944055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E388-9DED-433F-84BE-B30796D495CF}"/>
              </a:ext>
            </a:extLst>
          </p:cNvPr>
          <p:cNvSpPr>
            <a:spLocks noGrp="1"/>
          </p:cNvSpPr>
          <p:nvPr>
            <p:ph type="title"/>
          </p:nvPr>
        </p:nvSpPr>
        <p:spPr/>
        <p:txBody>
          <a:bodyPr/>
          <a:lstStyle/>
          <a:p>
            <a:r>
              <a:rPr lang="en-US" dirty="0"/>
              <a:t>Avoid writing about…</a:t>
            </a:r>
          </a:p>
        </p:txBody>
      </p:sp>
      <p:sp>
        <p:nvSpPr>
          <p:cNvPr id="4" name="Rectangle 1">
            <a:extLst>
              <a:ext uri="{FF2B5EF4-FFF2-40B4-BE49-F238E27FC236}">
                <a16:creationId xmlns:a16="http://schemas.microsoft.com/office/drawing/2014/main" id="{7A8897BF-82E5-4E16-A976-78965405B2A6}"/>
              </a:ext>
            </a:extLst>
          </p:cNvPr>
          <p:cNvSpPr>
            <a:spLocks noGrp="1" noChangeArrowheads="1"/>
          </p:cNvSpPr>
          <p:nvPr>
            <p:ph idx="1"/>
          </p:nvPr>
        </p:nvSpPr>
        <p:spPr bwMode="auto">
          <a:xfrm>
            <a:off x="1542619" y="2517916"/>
            <a:ext cx="7029451" cy="269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40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subjective terms</a:t>
            </a:r>
          </a:p>
          <a:p>
            <a:pPr marL="0" marR="0" lvl="0" indent="0" algn="l" defTabSz="914400" rtl="0" eaLnBrk="0" fontAlgn="base" latinLnBrk="0" hangingPunct="0">
              <a:lnSpc>
                <a:spcPts val="3100"/>
              </a:lnSpc>
              <a:spcBef>
                <a:spcPct val="0"/>
              </a:spcBef>
              <a:spcAft>
                <a:spcPct val="0"/>
              </a:spcAft>
              <a:buClrTx/>
              <a:buSzTx/>
              <a:buNone/>
              <a:tabLst/>
            </a:pPr>
            <a:r>
              <a:rPr kumimoji="0" lang="en-US" altLang="en-US" sz="3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Words like "attitude," "lazy," or "unmotivated" are vague and can be interpreted as personal attacks. Instead, focus on specific behaviors and outcomes.</a:t>
            </a:r>
          </a:p>
        </p:txBody>
      </p:sp>
      <p:pic>
        <p:nvPicPr>
          <p:cNvPr id="5" name="Graphic 4" descr="No sign with solid fill">
            <a:extLst>
              <a:ext uri="{FF2B5EF4-FFF2-40B4-BE49-F238E27FC236}">
                <a16:creationId xmlns:a16="http://schemas.microsoft.com/office/drawing/2014/main" id="{4E8DD5EF-2BDB-4F71-B407-A37868E652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0600" y="1950396"/>
            <a:ext cx="2743200"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560030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E388-9DED-433F-84BE-B30796D495CF}"/>
              </a:ext>
            </a:extLst>
          </p:cNvPr>
          <p:cNvSpPr>
            <a:spLocks noGrp="1"/>
          </p:cNvSpPr>
          <p:nvPr>
            <p:ph type="title"/>
          </p:nvPr>
        </p:nvSpPr>
        <p:spPr/>
        <p:txBody>
          <a:bodyPr/>
          <a:lstStyle/>
          <a:p>
            <a:r>
              <a:rPr lang="en-US" dirty="0"/>
              <a:t>Avoid writing about…</a:t>
            </a:r>
          </a:p>
        </p:txBody>
      </p:sp>
      <p:sp>
        <p:nvSpPr>
          <p:cNvPr id="4" name="Rectangle 1">
            <a:extLst>
              <a:ext uri="{FF2B5EF4-FFF2-40B4-BE49-F238E27FC236}">
                <a16:creationId xmlns:a16="http://schemas.microsoft.com/office/drawing/2014/main" id="{7A8897BF-82E5-4E16-A976-78965405B2A6}"/>
              </a:ext>
            </a:extLst>
          </p:cNvPr>
          <p:cNvSpPr>
            <a:spLocks noGrp="1" noChangeArrowheads="1"/>
          </p:cNvSpPr>
          <p:nvPr>
            <p:ph idx="1"/>
          </p:nvPr>
        </p:nvSpPr>
        <p:spPr bwMode="auto">
          <a:xfrm>
            <a:off x="1523569" y="2542311"/>
            <a:ext cx="702945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40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medical information</a:t>
            </a:r>
          </a:p>
          <a:p>
            <a:pPr marL="0" marR="0" lvl="0" indent="0" algn="l" defTabSz="914400" rtl="0" eaLnBrk="0" fontAlgn="base" latinLnBrk="0" hangingPunct="0">
              <a:lnSpc>
                <a:spcPts val="3000"/>
              </a:lnSpc>
              <a:spcBef>
                <a:spcPct val="0"/>
              </a:spcBef>
              <a:spcAft>
                <a:spcPct val="0"/>
              </a:spcAft>
              <a:buClrTx/>
              <a:buSzTx/>
              <a:buNone/>
              <a:tabLst/>
            </a:pPr>
            <a:r>
              <a:rPr kumimoji="0" lang="en-US" altLang="en-US" sz="3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Do not reference an employee's medical conditions or health issues. This can violate privacy laws and be seen as discriminatory</a:t>
            </a:r>
          </a:p>
        </p:txBody>
      </p:sp>
      <p:pic>
        <p:nvPicPr>
          <p:cNvPr id="5" name="Graphic 4" descr="No sign with solid fill">
            <a:extLst>
              <a:ext uri="{FF2B5EF4-FFF2-40B4-BE49-F238E27FC236}">
                <a16:creationId xmlns:a16="http://schemas.microsoft.com/office/drawing/2014/main" id="{101B5FB8-3586-48F6-AC9E-518B0B1AA9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0600" y="1950396"/>
            <a:ext cx="2743200"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0631409"/>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E388-9DED-433F-84BE-B30796D495CF}"/>
              </a:ext>
            </a:extLst>
          </p:cNvPr>
          <p:cNvSpPr>
            <a:spLocks noGrp="1"/>
          </p:cNvSpPr>
          <p:nvPr>
            <p:ph type="title"/>
          </p:nvPr>
        </p:nvSpPr>
        <p:spPr/>
        <p:txBody>
          <a:bodyPr/>
          <a:lstStyle/>
          <a:p>
            <a:r>
              <a:rPr lang="en-US" dirty="0"/>
              <a:t>Avoid writing about…</a:t>
            </a:r>
          </a:p>
        </p:txBody>
      </p:sp>
      <p:sp>
        <p:nvSpPr>
          <p:cNvPr id="4" name="Rectangle 1">
            <a:extLst>
              <a:ext uri="{FF2B5EF4-FFF2-40B4-BE49-F238E27FC236}">
                <a16:creationId xmlns:a16="http://schemas.microsoft.com/office/drawing/2014/main" id="{7A8897BF-82E5-4E16-A976-78965405B2A6}"/>
              </a:ext>
            </a:extLst>
          </p:cNvPr>
          <p:cNvSpPr>
            <a:spLocks noGrp="1" noChangeArrowheads="1"/>
          </p:cNvSpPr>
          <p:nvPr>
            <p:ph idx="1"/>
          </p:nvPr>
        </p:nvSpPr>
        <p:spPr bwMode="auto">
          <a:xfrm>
            <a:off x="1552144" y="2513735"/>
            <a:ext cx="702945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40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personal life</a:t>
            </a:r>
          </a:p>
          <a:p>
            <a:pPr marL="0" marR="0" lvl="0" indent="0" algn="l" defTabSz="914400" rtl="0" eaLnBrk="0" fontAlgn="base" latinLnBrk="0" hangingPunct="0">
              <a:lnSpc>
                <a:spcPts val="3000"/>
              </a:lnSpc>
              <a:spcBef>
                <a:spcPct val="0"/>
              </a:spcBef>
              <a:spcAft>
                <a:spcPct val="0"/>
              </a:spcAft>
              <a:buClrTx/>
              <a:buSzTx/>
              <a:buNone/>
              <a:tabLst/>
            </a:pPr>
            <a:r>
              <a:rPr kumimoji="0" lang="en-US" altLang="en-US" sz="3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Comments about an employee's personal life, such as family issues or lifestyle choices, are inappropriate and irrelevant to job performance</a:t>
            </a:r>
          </a:p>
        </p:txBody>
      </p:sp>
      <p:pic>
        <p:nvPicPr>
          <p:cNvPr id="5" name="Graphic 4" descr="No sign with solid fill">
            <a:extLst>
              <a:ext uri="{FF2B5EF4-FFF2-40B4-BE49-F238E27FC236}">
                <a16:creationId xmlns:a16="http://schemas.microsoft.com/office/drawing/2014/main" id="{730BCB26-BCCA-4F01-A2BB-789257A74E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0600" y="1950396"/>
            <a:ext cx="2743200"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4269748"/>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E388-9DED-433F-84BE-B30796D495CF}"/>
              </a:ext>
            </a:extLst>
          </p:cNvPr>
          <p:cNvSpPr>
            <a:spLocks noGrp="1"/>
          </p:cNvSpPr>
          <p:nvPr>
            <p:ph type="title"/>
          </p:nvPr>
        </p:nvSpPr>
        <p:spPr/>
        <p:txBody>
          <a:bodyPr/>
          <a:lstStyle/>
          <a:p>
            <a:r>
              <a:rPr lang="en-US" dirty="0"/>
              <a:t>Avoid writing about…</a:t>
            </a:r>
          </a:p>
        </p:txBody>
      </p:sp>
      <p:sp>
        <p:nvSpPr>
          <p:cNvPr id="4" name="Rectangle 1">
            <a:extLst>
              <a:ext uri="{FF2B5EF4-FFF2-40B4-BE49-F238E27FC236}">
                <a16:creationId xmlns:a16="http://schemas.microsoft.com/office/drawing/2014/main" id="{7A8897BF-82E5-4E16-A976-78965405B2A6}"/>
              </a:ext>
            </a:extLst>
          </p:cNvPr>
          <p:cNvSpPr>
            <a:spLocks noGrp="1" noChangeArrowheads="1"/>
          </p:cNvSpPr>
          <p:nvPr>
            <p:ph idx="1"/>
          </p:nvPr>
        </p:nvSpPr>
        <p:spPr bwMode="auto">
          <a:xfrm>
            <a:off x="1552144" y="2513734"/>
            <a:ext cx="702945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40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absolute statements</a:t>
            </a:r>
          </a:p>
          <a:p>
            <a:pPr marL="0" marR="0" lvl="0" indent="0" algn="l" defTabSz="914400" rtl="0" eaLnBrk="0" fontAlgn="base" latinLnBrk="0" hangingPunct="0">
              <a:lnSpc>
                <a:spcPts val="3000"/>
              </a:lnSpc>
              <a:spcBef>
                <a:spcPct val="0"/>
              </a:spcBef>
              <a:spcAft>
                <a:spcPct val="0"/>
              </a:spcAft>
              <a:buClrTx/>
              <a:buSzTx/>
              <a:buNone/>
              <a:tabLst/>
            </a:pPr>
            <a:r>
              <a:rPr kumimoji="0" lang="en-US" altLang="en-US" sz="3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Avoid using absolutes like "always" or "never," as they can be easily disputed and may not accurately reflect the employee's performance</a:t>
            </a:r>
          </a:p>
        </p:txBody>
      </p:sp>
      <p:pic>
        <p:nvPicPr>
          <p:cNvPr id="5" name="Graphic 4" descr="No sign with solid fill">
            <a:extLst>
              <a:ext uri="{FF2B5EF4-FFF2-40B4-BE49-F238E27FC236}">
                <a16:creationId xmlns:a16="http://schemas.microsoft.com/office/drawing/2014/main" id="{F7522071-28FE-427A-AE2E-525B97A73A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0600" y="1950396"/>
            <a:ext cx="2743200"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9421084"/>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9A79C87-3E3C-4410-A0F6-D47385D05F6B}"/>
              </a:ext>
            </a:extLst>
          </p:cNvPr>
          <p:cNvGrpSpPr/>
          <p:nvPr/>
        </p:nvGrpSpPr>
        <p:grpSpPr>
          <a:xfrm rot="20468546">
            <a:off x="6795659" y="1474774"/>
            <a:ext cx="4937760" cy="3657600"/>
            <a:chOff x="4629150" y="1101603"/>
            <a:chExt cx="7562850" cy="5632571"/>
          </a:xfrm>
          <a:effectLst>
            <a:outerShdw blurRad="50800" dist="38100" dir="2700000" algn="tl" rotWithShape="0">
              <a:prstClr val="black">
                <a:alpha val="40000"/>
              </a:prstClr>
            </a:outerShdw>
          </a:effectLst>
        </p:grpSpPr>
        <p:pic>
          <p:nvPicPr>
            <p:cNvPr id="13314" name="Picture 2" descr="March 2025 Calendar (Free Printable) – DIY Projects, Patterns, Monograms,  Designs, Templates">
              <a:extLst>
                <a:ext uri="{FF2B5EF4-FFF2-40B4-BE49-F238E27FC236}">
                  <a16:creationId xmlns:a16="http://schemas.microsoft.com/office/drawing/2014/main" id="{AC0CA250-9F58-4742-8F9B-CC8660EB937F}"/>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3611"/>
            <a:stretch/>
          </p:blipFill>
          <p:spPr bwMode="auto">
            <a:xfrm>
              <a:off x="4629150" y="1101603"/>
              <a:ext cx="7562850" cy="5632571"/>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492D3197-0883-4009-977E-73568ED9DAD6}"/>
                </a:ext>
              </a:extLst>
            </p:cNvPr>
            <p:cNvSpPr/>
            <p:nvPr/>
          </p:nvSpPr>
          <p:spPr>
            <a:xfrm>
              <a:off x="9906000" y="4362450"/>
              <a:ext cx="942975" cy="914400"/>
            </a:xfrm>
            <a:prstGeom prst="ellipse">
              <a:avLst/>
            </a:prstGeom>
            <a:noFill/>
            <a:ln w="88900">
              <a:solidFill>
                <a:srgbClr val="C00000"/>
              </a:solidFill>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0">
            <a:extLst>
              <a:ext uri="{FF2B5EF4-FFF2-40B4-BE49-F238E27FC236}">
                <a16:creationId xmlns:a16="http://schemas.microsoft.com/office/drawing/2014/main" id="{7C3B46CF-C6B4-4F53-B653-0D1D88C2BE88}"/>
              </a:ext>
            </a:extLst>
          </p:cNvPr>
          <p:cNvSpPr>
            <a:spLocks noGrp="1"/>
          </p:cNvSpPr>
          <p:nvPr>
            <p:ph type="title"/>
          </p:nvPr>
        </p:nvSpPr>
        <p:spPr/>
        <p:txBody>
          <a:bodyPr/>
          <a:lstStyle/>
          <a:p>
            <a:r>
              <a:rPr lang="en-US" dirty="0"/>
              <a:t>Recommended Key Dates</a:t>
            </a:r>
          </a:p>
        </p:txBody>
      </p:sp>
      <p:sp>
        <p:nvSpPr>
          <p:cNvPr id="15" name="Content Placeholder 14">
            <a:extLst>
              <a:ext uri="{FF2B5EF4-FFF2-40B4-BE49-F238E27FC236}">
                <a16:creationId xmlns:a16="http://schemas.microsoft.com/office/drawing/2014/main" id="{7605171B-2C8E-41DD-A32D-A88EE897CA46}"/>
              </a:ext>
            </a:extLst>
          </p:cNvPr>
          <p:cNvSpPr>
            <a:spLocks noGrp="1"/>
          </p:cNvSpPr>
          <p:nvPr>
            <p:ph idx="1"/>
          </p:nvPr>
        </p:nvSpPr>
        <p:spPr>
          <a:xfrm>
            <a:off x="1314450" y="1816100"/>
            <a:ext cx="5705475" cy="4351338"/>
          </a:xfrm>
        </p:spPr>
        <p:txBody>
          <a:bodyPr>
            <a:normAutofit fontScale="92500" lnSpcReduction="10000"/>
          </a:bodyPr>
          <a:lstStyle/>
          <a:p>
            <a:pPr marL="0" indent="0">
              <a:buNone/>
            </a:pPr>
            <a:r>
              <a:rPr lang="en-US" b="1" dirty="0">
                <a:solidFill>
                  <a:schemeClr val="accent6">
                    <a:lumMod val="75000"/>
                  </a:schemeClr>
                </a:solidFill>
              </a:rPr>
              <a:t>No later than January 20, 2025</a:t>
            </a:r>
          </a:p>
          <a:p>
            <a:pPr marL="0" indent="0">
              <a:buNone/>
            </a:pPr>
            <a:r>
              <a:rPr lang="en-US" dirty="0"/>
              <a:t>Supervisors share Performance Review form with employees</a:t>
            </a:r>
          </a:p>
          <a:p>
            <a:pPr marL="0" indent="0">
              <a:buNone/>
            </a:pPr>
            <a:endParaRPr lang="en-US" sz="1500" dirty="0"/>
          </a:p>
          <a:p>
            <a:pPr marL="0" indent="0">
              <a:buNone/>
            </a:pPr>
            <a:r>
              <a:rPr lang="en-US" b="1" dirty="0">
                <a:solidFill>
                  <a:schemeClr val="accent6">
                    <a:lumMod val="75000"/>
                  </a:schemeClr>
                </a:solidFill>
              </a:rPr>
              <a:t>By February 7, 2025</a:t>
            </a:r>
          </a:p>
          <a:p>
            <a:pPr marL="0" indent="0">
              <a:buNone/>
            </a:pPr>
            <a:r>
              <a:rPr lang="en-US" dirty="0"/>
              <a:t>Employees complete self-assessment</a:t>
            </a:r>
          </a:p>
          <a:p>
            <a:pPr marL="0" indent="0">
              <a:buNone/>
            </a:pPr>
            <a:endParaRPr lang="en-US" sz="1500" dirty="0"/>
          </a:p>
          <a:p>
            <a:pPr marL="0" indent="0">
              <a:buNone/>
            </a:pPr>
            <a:r>
              <a:rPr lang="en-US" b="1" dirty="0">
                <a:solidFill>
                  <a:schemeClr val="accent6">
                    <a:lumMod val="75000"/>
                  </a:schemeClr>
                </a:solidFill>
              </a:rPr>
              <a:t>By February 21, 2025</a:t>
            </a:r>
          </a:p>
          <a:p>
            <a:pPr marL="0" indent="0">
              <a:buNone/>
            </a:pPr>
            <a:r>
              <a:rPr lang="en-US" dirty="0"/>
              <a:t>Supervisor completes performance review on each employee</a:t>
            </a:r>
          </a:p>
        </p:txBody>
      </p:sp>
    </p:spTree>
    <p:extLst>
      <p:ext uri="{BB962C8B-B14F-4D97-AF65-F5344CB8AC3E}">
        <p14:creationId xmlns:p14="http://schemas.microsoft.com/office/powerpoint/2010/main" val="156135373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7D4F-5E16-4507-BF5C-288F9FC419DF}"/>
              </a:ext>
            </a:extLst>
          </p:cNvPr>
          <p:cNvSpPr>
            <a:spLocks noGrp="1"/>
          </p:cNvSpPr>
          <p:nvPr>
            <p:ph type="title"/>
          </p:nvPr>
        </p:nvSpPr>
        <p:spPr>
          <a:xfrm>
            <a:off x="1133763" y="2507962"/>
            <a:ext cx="5645727" cy="1325563"/>
          </a:xfrm>
        </p:spPr>
        <p:txBody>
          <a:bodyPr/>
          <a:lstStyle/>
          <a:p>
            <a:r>
              <a:rPr lang="en-US" dirty="0">
                <a:effectLst>
                  <a:glow rad="101600">
                    <a:schemeClr val="bg1">
                      <a:alpha val="60000"/>
                    </a:schemeClr>
                  </a:glow>
                </a:effectLst>
              </a:rPr>
              <a:t>Why a performance review?</a:t>
            </a:r>
          </a:p>
        </p:txBody>
      </p:sp>
      <p:sp>
        <p:nvSpPr>
          <p:cNvPr id="3" name="TextBox 2">
            <a:extLst>
              <a:ext uri="{FF2B5EF4-FFF2-40B4-BE49-F238E27FC236}">
                <a16:creationId xmlns:a16="http://schemas.microsoft.com/office/drawing/2014/main" id="{C079DDCA-3036-43F9-87FA-C08C3B231629}"/>
              </a:ext>
            </a:extLst>
          </p:cNvPr>
          <p:cNvSpPr txBox="1"/>
          <p:nvPr/>
        </p:nvSpPr>
        <p:spPr>
          <a:xfrm>
            <a:off x="3734356" y="6553200"/>
            <a:ext cx="3849131" cy="200055"/>
          </a:xfrm>
          <a:prstGeom prst="rect">
            <a:avLst/>
          </a:prstGeom>
          <a:noFill/>
        </p:spPr>
        <p:txBody>
          <a:bodyPr wrap="none" rtlCol="0">
            <a:spAutoFit/>
          </a:bodyPr>
          <a:lstStyle/>
          <a:p>
            <a:r>
              <a:rPr lang="en-US" sz="700" dirty="0">
                <a:solidFill>
                  <a:schemeClr val="tx1">
                    <a:lumMod val="50000"/>
                    <a:lumOff val="50000"/>
                  </a:schemeClr>
                </a:solidFill>
              </a:rPr>
              <a:t>Source: https://www.pexels.com/photo/oval-brown-wooden-framed-hanging-mirror-1528975/</a:t>
            </a:r>
          </a:p>
        </p:txBody>
      </p:sp>
      <p:pic>
        <p:nvPicPr>
          <p:cNvPr id="4" name="Picture 4" descr="Free A stylish interior setup featuring a hanging oval mirror with decorative elements on a wooden table. Stock Photo">
            <a:extLst>
              <a:ext uri="{FF2B5EF4-FFF2-40B4-BE49-F238E27FC236}">
                <a16:creationId xmlns:a16="http://schemas.microsoft.com/office/drawing/2014/main" id="{B5FBB8B0-5ECB-41D3-8989-72FF20E71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487" y="-1875"/>
            <a:ext cx="4608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37643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9A79C87-3E3C-4410-A0F6-D47385D05F6B}"/>
              </a:ext>
            </a:extLst>
          </p:cNvPr>
          <p:cNvGrpSpPr/>
          <p:nvPr/>
        </p:nvGrpSpPr>
        <p:grpSpPr>
          <a:xfrm rot="20468546">
            <a:off x="6795659" y="1474774"/>
            <a:ext cx="4937760" cy="3657600"/>
            <a:chOff x="4629150" y="1101603"/>
            <a:chExt cx="7562850" cy="5632571"/>
          </a:xfrm>
          <a:effectLst>
            <a:outerShdw blurRad="50800" dist="38100" dir="2700000" algn="tl" rotWithShape="0">
              <a:prstClr val="black">
                <a:alpha val="40000"/>
              </a:prstClr>
            </a:outerShdw>
          </a:effectLst>
        </p:grpSpPr>
        <p:pic>
          <p:nvPicPr>
            <p:cNvPr id="13314" name="Picture 2" descr="March 2025 Calendar (Free Printable) – DIY Projects, Patterns, Monograms,  Designs, Templates">
              <a:extLst>
                <a:ext uri="{FF2B5EF4-FFF2-40B4-BE49-F238E27FC236}">
                  <a16:creationId xmlns:a16="http://schemas.microsoft.com/office/drawing/2014/main" id="{AC0CA250-9F58-4742-8F9B-CC8660EB937F}"/>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3611"/>
            <a:stretch/>
          </p:blipFill>
          <p:spPr bwMode="auto">
            <a:xfrm>
              <a:off x="4629150" y="1101603"/>
              <a:ext cx="7562850" cy="5632571"/>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492D3197-0883-4009-977E-73568ED9DAD6}"/>
                </a:ext>
              </a:extLst>
            </p:cNvPr>
            <p:cNvSpPr/>
            <p:nvPr/>
          </p:nvSpPr>
          <p:spPr>
            <a:xfrm>
              <a:off x="9906000" y="4362450"/>
              <a:ext cx="942975" cy="914400"/>
            </a:xfrm>
            <a:prstGeom prst="ellipse">
              <a:avLst/>
            </a:prstGeom>
            <a:noFill/>
            <a:ln w="88900">
              <a:solidFill>
                <a:srgbClr val="C00000"/>
              </a:solidFill>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0">
            <a:extLst>
              <a:ext uri="{FF2B5EF4-FFF2-40B4-BE49-F238E27FC236}">
                <a16:creationId xmlns:a16="http://schemas.microsoft.com/office/drawing/2014/main" id="{7C3B46CF-C6B4-4F53-B653-0D1D88C2BE88}"/>
              </a:ext>
            </a:extLst>
          </p:cNvPr>
          <p:cNvSpPr>
            <a:spLocks noGrp="1"/>
          </p:cNvSpPr>
          <p:nvPr>
            <p:ph type="title"/>
          </p:nvPr>
        </p:nvSpPr>
        <p:spPr/>
        <p:txBody>
          <a:bodyPr/>
          <a:lstStyle/>
          <a:p>
            <a:r>
              <a:rPr lang="en-US" dirty="0"/>
              <a:t>Recommended Key Dates</a:t>
            </a:r>
          </a:p>
        </p:txBody>
      </p:sp>
      <p:sp>
        <p:nvSpPr>
          <p:cNvPr id="15" name="Content Placeholder 14">
            <a:extLst>
              <a:ext uri="{FF2B5EF4-FFF2-40B4-BE49-F238E27FC236}">
                <a16:creationId xmlns:a16="http://schemas.microsoft.com/office/drawing/2014/main" id="{7605171B-2C8E-41DD-A32D-A88EE897CA46}"/>
              </a:ext>
            </a:extLst>
          </p:cNvPr>
          <p:cNvSpPr>
            <a:spLocks noGrp="1"/>
          </p:cNvSpPr>
          <p:nvPr>
            <p:ph idx="1"/>
          </p:nvPr>
        </p:nvSpPr>
        <p:spPr>
          <a:xfrm>
            <a:off x="1314450" y="1816100"/>
            <a:ext cx="5705475" cy="4737100"/>
          </a:xfrm>
        </p:spPr>
        <p:txBody>
          <a:bodyPr>
            <a:normAutofit lnSpcReduction="10000"/>
          </a:bodyPr>
          <a:lstStyle/>
          <a:p>
            <a:pPr marL="0" indent="0">
              <a:buNone/>
            </a:pPr>
            <a:r>
              <a:rPr lang="en-US" b="1" dirty="0">
                <a:solidFill>
                  <a:schemeClr val="accent6">
                    <a:lumMod val="75000"/>
                  </a:schemeClr>
                </a:solidFill>
              </a:rPr>
              <a:t>By March 7, 2025</a:t>
            </a:r>
          </a:p>
          <a:p>
            <a:pPr marL="0" indent="0">
              <a:buNone/>
            </a:pPr>
            <a:r>
              <a:rPr lang="en-US" dirty="0"/>
              <a:t>Supervisors complete one-on-one meetings with employees</a:t>
            </a:r>
          </a:p>
          <a:p>
            <a:pPr marL="0" indent="0">
              <a:buNone/>
            </a:pPr>
            <a:endParaRPr lang="en-US" sz="1500" dirty="0"/>
          </a:p>
          <a:p>
            <a:pPr marL="0" indent="0">
              <a:buNone/>
            </a:pPr>
            <a:r>
              <a:rPr lang="en-US" b="1" dirty="0">
                <a:solidFill>
                  <a:schemeClr val="accent6">
                    <a:lumMod val="75000"/>
                  </a:schemeClr>
                </a:solidFill>
              </a:rPr>
              <a:t>By March 14, 2025</a:t>
            </a:r>
          </a:p>
          <a:p>
            <a:pPr marL="0" indent="0">
              <a:buNone/>
            </a:pPr>
            <a:r>
              <a:rPr lang="en-US" dirty="0"/>
              <a:t>Performance reviews e-signed using DocuSign</a:t>
            </a:r>
          </a:p>
          <a:p>
            <a:pPr marL="0" indent="0">
              <a:buNone/>
            </a:pPr>
            <a:endParaRPr lang="en-US" sz="1500" dirty="0"/>
          </a:p>
          <a:p>
            <a:pPr marL="0" indent="0">
              <a:buNone/>
            </a:pPr>
            <a:r>
              <a:rPr lang="en-US" b="1" dirty="0">
                <a:solidFill>
                  <a:schemeClr val="accent6">
                    <a:lumMod val="75000"/>
                  </a:schemeClr>
                </a:solidFill>
              </a:rPr>
              <a:t>March 21, 2025</a:t>
            </a:r>
          </a:p>
          <a:p>
            <a:pPr marL="0" indent="0">
              <a:buNone/>
            </a:pPr>
            <a:r>
              <a:rPr lang="en-US" dirty="0"/>
              <a:t>Performance reviews due to HR via DocuSign</a:t>
            </a:r>
          </a:p>
        </p:txBody>
      </p:sp>
    </p:spTree>
    <p:extLst>
      <p:ext uri="{BB962C8B-B14F-4D97-AF65-F5344CB8AC3E}">
        <p14:creationId xmlns:p14="http://schemas.microsoft.com/office/powerpoint/2010/main" val="236717337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92FC-B974-44D7-9917-381C21B404B8}"/>
              </a:ext>
            </a:extLst>
          </p:cNvPr>
          <p:cNvSpPr>
            <a:spLocks noGrp="1"/>
          </p:cNvSpPr>
          <p:nvPr>
            <p:ph type="title"/>
          </p:nvPr>
        </p:nvSpPr>
        <p:spPr/>
        <p:txBody>
          <a:bodyPr/>
          <a:lstStyle/>
          <a:p>
            <a:r>
              <a:rPr lang="en-US" dirty="0"/>
              <a:t>Exceptions to annual reviews</a:t>
            </a:r>
          </a:p>
        </p:txBody>
      </p:sp>
      <p:sp>
        <p:nvSpPr>
          <p:cNvPr id="3" name="Content Placeholder 2">
            <a:extLst>
              <a:ext uri="{FF2B5EF4-FFF2-40B4-BE49-F238E27FC236}">
                <a16:creationId xmlns:a16="http://schemas.microsoft.com/office/drawing/2014/main" id="{1DD02CB1-5008-4F26-B239-B7F0E61595B8}"/>
              </a:ext>
            </a:extLst>
          </p:cNvPr>
          <p:cNvSpPr>
            <a:spLocks noGrp="1"/>
          </p:cNvSpPr>
          <p:nvPr>
            <p:ph idx="1"/>
          </p:nvPr>
        </p:nvSpPr>
        <p:spPr/>
        <p:txBody>
          <a:bodyPr/>
          <a:lstStyle/>
          <a:p>
            <a:pPr marL="0" indent="0">
              <a:buNone/>
            </a:pPr>
            <a:r>
              <a:rPr lang="en-US" dirty="0"/>
              <a:t>Annual performance evaluations are not required for individuals who have had a 6-month evaluation on or after July 1, 2024, or for new employees hired since this date.</a:t>
            </a:r>
          </a:p>
        </p:txBody>
      </p:sp>
    </p:spTree>
    <p:extLst>
      <p:ext uri="{BB962C8B-B14F-4D97-AF65-F5344CB8AC3E}">
        <p14:creationId xmlns:p14="http://schemas.microsoft.com/office/powerpoint/2010/main" val="1301176448"/>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9468C6E-9B1A-447A-9524-5E47DC1DBA82}"/>
              </a:ext>
            </a:extLst>
          </p:cNvPr>
          <p:cNvGrpSpPr/>
          <p:nvPr/>
        </p:nvGrpSpPr>
        <p:grpSpPr>
          <a:xfrm>
            <a:off x="1448236" y="654824"/>
            <a:ext cx="4444193" cy="5628673"/>
            <a:chOff x="1448236" y="654824"/>
            <a:chExt cx="4444193" cy="5628673"/>
          </a:xfrm>
        </p:grpSpPr>
        <p:pic>
          <p:nvPicPr>
            <p:cNvPr id="7" name="Picture 6">
              <a:extLst>
                <a:ext uri="{FF2B5EF4-FFF2-40B4-BE49-F238E27FC236}">
                  <a16:creationId xmlns:a16="http://schemas.microsoft.com/office/drawing/2014/main" id="{6C12BED2-5432-4BB2-8EE4-408A089D251D}"/>
                </a:ext>
              </a:extLst>
            </p:cNvPr>
            <p:cNvPicPr>
              <a:picLocks noChangeAspect="1"/>
            </p:cNvPicPr>
            <p:nvPr/>
          </p:nvPicPr>
          <p:blipFill>
            <a:blip r:embed="rId3"/>
            <a:stretch>
              <a:fillRect/>
            </a:stretch>
          </p:blipFill>
          <p:spPr>
            <a:xfrm rot="415640">
              <a:off x="1593850" y="705657"/>
              <a:ext cx="4298579" cy="5577840"/>
            </a:xfrm>
            <a:prstGeom prst="rect">
              <a:avLst/>
            </a:prstGeom>
            <a:effectLst>
              <a:outerShdw blurRad="50800" dist="38100" dir="2700000" algn="tl" rotWithShape="0">
                <a:prstClr val="black">
                  <a:alpha val="40000"/>
                </a:prstClr>
              </a:outerShdw>
            </a:effectLst>
          </p:spPr>
        </p:pic>
        <p:pic>
          <p:nvPicPr>
            <p:cNvPr id="5" name="Picture 4">
              <a:hlinkClick r:id="rId4"/>
              <a:extLst>
                <a:ext uri="{FF2B5EF4-FFF2-40B4-BE49-F238E27FC236}">
                  <a16:creationId xmlns:a16="http://schemas.microsoft.com/office/drawing/2014/main" id="{DBE91D9C-517B-400E-9395-2EC5108761F5}"/>
                </a:ext>
              </a:extLst>
            </p:cNvPr>
            <p:cNvPicPr>
              <a:picLocks noChangeAspect="1"/>
            </p:cNvPicPr>
            <p:nvPr/>
          </p:nvPicPr>
          <p:blipFill>
            <a:blip r:embed="rId5"/>
            <a:stretch>
              <a:fillRect/>
            </a:stretch>
          </p:blipFill>
          <p:spPr>
            <a:xfrm rot="457090">
              <a:off x="1448236" y="654824"/>
              <a:ext cx="4296998" cy="5577840"/>
            </a:xfrm>
            <a:prstGeom prst="rect">
              <a:avLst/>
            </a:prstGeom>
            <a:ln>
              <a:noFill/>
            </a:ln>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89D40AC7-2D54-44D1-B2E7-6AD12A46622A}"/>
              </a:ext>
            </a:extLst>
          </p:cNvPr>
          <p:cNvSpPr>
            <a:spLocks noGrp="1"/>
          </p:cNvSpPr>
          <p:nvPr>
            <p:ph type="title"/>
          </p:nvPr>
        </p:nvSpPr>
        <p:spPr>
          <a:xfrm>
            <a:off x="6413854" y="365125"/>
            <a:ext cx="4939945" cy="1325563"/>
          </a:xfrm>
        </p:spPr>
        <p:txBody>
          <a:bodyPr/>
          <a:lstStyle/>
          <a:p>
            <a:r>
              <a:rPr lang="en-US" dirty="0"/>
              <a:t>The form</a:t>
            </a:r>
          </a:p>
        </p:txBody>
      </p:sp>
      <p:sp>
        <p:nvSpPr>
          <p:cNvPr id="17" name="TextBox 16">
            <a:extLst>
              <a:ext uri="{FF2B5EF4-FFF2-40B4-BE49-F238E27FC236}">
                <a16:creationId xmlns:a16="http://schemas.microsoft.com/office/drawing/2014/main" id="{0C906DDD-99FA-4C1B-8375-13CCC08CDC9B}"/>
              </a:ext>
            </a:extLst>
          </p:cNvPr>
          <p:cNvSpPr txBox="1"/>
          <p:nvPr/>
        </p:nvSpPr>
        <p:spPr>
          <a:xfrm>
            <a:off x="7600950" y="3202189"/>
            <a:ext cx="4352925" cy="584775"/>
          </a:xfrm>
          <a:prstGeom prst="rect">
            <a:avLst/>
          </a:prstGeom>
          <a:noFill/>
        </p:spPr>
        <p:txBody>
          <a:bodyPr wrap="square">
            <a:spAutoFit/>
          </a:bodyPr>
          <a:lstStyle/>
          <a:p>
            <a:r>
              <a:rPr lang="en-US" sz="1600" dirty="0">
                <a:hlinkClick r:id="rId4"/>
              </a:rPr>
              <a:t>https://www.uwgb.edu/UWGBCMS/media/hr/PerformanceReviewNonInstructional.docx</a:t>
            </a:r>
            <a:endParaRPr lang="en-US" sz="1600" dirty="0"/>
          </a:p>
        </p:txBody>
      </p:sp>
      <p:pic>
        <p:nvPicPr>
          <p:cNvPr id="18" name="Graphic 17" descr="Internet with solid fill">
            <a:extLst>
              <a:ext uri="{FF2B5EF4-FFF2-40B4-BE49-F238E27FC236}">
                <a16:creationId xmlns:a16="http://schemas.microsoft.com/office/drawing/2014/main" id="{57B582E6-8306-404E-A0AC-EBA4E9E7DF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20790" y="2854497"/>
            <a:ext cx="1280160" cy="1280160"/>
          </a:xfrm>
          <a:prstGeom prst="rect">
            <a:avLst/>
          </a:prstGeom>
        </p:spPr>
      </p:pic>
    </p:spTree>
    <p:extLst>
      <p:ext uri="{BB962C8B-B14F-4D97-AF65-F5344CB8AC3E}">
        <p14:creationId xmlns:p14="http://schemas.microsoft.com/office/powerpoint/2010/main" val="2568701241"/>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0AC7-2D54-44D1-B2E7-6AD12A46622A}"/>
              </a:ext>
            </a:extLst>
          </p:cNvPr>
          <p:cNvSpPr>
            <a:spLocks noGrp="1"/>
          </p:cNvSpPr>
          <p:nvPr>
            <p:ph type="title"/>
          </p:nvPr>
        </p:nvSpPr>
        <p:spPr>
          <a:xfrm>
            <a:off x="6413854" y="365125"/>
            <a:ext cx="4939945" cy="1325563"/>
          </a:xfrm>
        </p:spPr>
        <p:txBody>
          <a:bodyPr/>
          <a:lstStyle/>
          <a:p>
            <a:r>
              <a:rPr lang="en-US" dirty="0"/>
              <a:t>Signing the form</a:t>
            </a:r>
          </a:p>
        </p:txBody>
      </p:sp>
      <p:pic>
        <p:nvPicPr>
          <p:cNvPr id="18" name="Graphic 17" descr="Internet with solid fill">
            <a:extLst>
              <a:ext uri="{FF2B5EF4-FFF2-40B4-BE49-F238E27FC236}">
                <a16:creationId xmlns:a16="http://schemas.microsoft.com/office/drawing/2014/main" id="{57B582E6-8306-404E-A0AC-EBA4E9E7DF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35140" y="2214416"/>
            <a:ext cx="1280160" cy="1280160"/>
          </a:xfrm>
          <a:prstGeom prst="rect">
            <a:avLst/>
          </a:prstGeom>
        </p:spPr>
      </p:pic>
      <p:pic>
        <p:nvPicPr>
          <p:cNvPr id="1026" name="Picture 2" descr="DocuSign logo in transparent PNG and vectorized SVG formats">
            <a:extLst>
              <a:ext uri="{FF2B5EF4-FFF2-40B4-BE49-F238E27FC236}">
                <a16:creationId xmlns:a16="http://schemas.microsoft.com/office/drawing/2014/main" id="{2DA92A3A-0179-45CC-8CA2-9FB94E07BF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0" y="2580176"/>
            <a:ext cx="4527782"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List with solid fill">
            <a:extLst>
              <a:ext uri="{FF2B5EF4-FFF2-40B4-BE49-F238E27FC236}">
                <a16:creationId xmlns:a16="http://schemas.microsoft.com/office/drawing/2014/main" id="{AC0C9BA1-FCF8-4977-89F6-0680826AF57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135140" y="3764675"/>
            <a:ext cx="1280160" cy="1280160"/>
          </a:xfrm>
          <a:prstGeom prst="rect">
            <a:avLst/>
          </a:prstGeom>
        </p:spPr>
      </p:pic>
      <p:sp>
        <p:nvSpPr>
          <p:cNvPr id="3" name="TextBox 2">
            <a:extLst>
              <a:ext uri="{FF2B5EF4-FFF2-40B4-BE49-F238E27FC236}">
                <a16:creationId xmlns:a16="http://schemas.microsoft.com/office/drawing/2014/main" id="{368B1996-0BD8-4EAD-B88A-27693A9162A3}"/>
              </a:ext>
            </a:extLst>
          </p:cNvPr>
          <p:cNvSpPr txBox="1"/>
          <p:nvPr/>
        </p:nvSpPr>
        <p:spPr>
          <a:xfrm>
            <a:off x="7415300" y="4018304"/>
            <a:ext cx="4072467" cy="646331"/>
          </a:xfrm>
          <a:prstGeom prst="rect">
            <a:avLst/>
          </a:prstGeom>
          <a:noFill/>
        </p:spPr>
        <p:txBody>
          <a:bodyPr wrap="square" rtlCol="0">
            <a:spAutoFit/>
          </a:bodyPr>
          <a:lstStyle/>
          <a:p>
            <a:r>
              <a:rPr lang="en-US" dirty="0">
                <a:hlinkClick r:id="rId8"/>
              </a:rPr>
              <a:t>Performance-Evaluation-DocuSign-Instructions.pdf</a:t>
            </a:r>
            <a:endParaRPr lang="en-US" dirty="0"/>
          </a:p>
        </p:txBody>
      </p:sp>
      <p:sp>
        <p:nvSpPr>
          <p:cNvPr id="12" name="TextBox 11">
            <a:extLst>
              <a:ext uri="{FF2B5EF4-FFF2-40B4-BE49-F238E27FC236}">
                <a16:creationId xmlns:a16="http://schemas.microsoft.com/office/drawing/2014/main" id="{D65C7E31-5AB0-4334-8F4F-9791A1B9B368}"/>
              </a:ext>
            </a:extLst>
          </p:cNvPr>
          <p:cNvSpPr txBox="1"/>
          <p:nvPr/>
        </p:nvSpPr>
        <p:spPr>
          <a:xfrm>
            <a:off x="7415300" y="2669830"/>
            <a:ext cx="3990516" cy="369332"/>
          </a:xfrm>
          <a:prstGeom prst="rect">
            <a:avLst/>
          </a:prstGeom>
          <a:noFill/>
        </p:spPr>
        <p:txBody>
          <a:bodyPr wrap="square">
            <a:spAutoFit/>
          </a:bodyPr>
          <a:lstStyle/>
          <a:p>
            <a:r>
              <a:rPr lang="en-US" dirty="0">
                <a:hlinkClick r:id="rId9"/>
              </a:rPr>
              <a:t>https://app.docusign.com/home</a:t>
            </a:r>
            <a:r>
              <a:rPr lang="en-US" dirty="0"/>
              <a:t> </a:t>
            </a:r>
          </a:p>
        </p:txBody>
      </p:sp>
    </p:spTree>
    <p:extLst>
      <p:ext uri="{BB962C8B-B14F-4D97-AF65-F5344CB8AC3E}">
        <p14:creationId xmlns:p14="http://schemas.microsoft.com/office/powerpoint/2010/main" val="1017992253"/>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58DA425-BCD2-485E-B480-C0CF2F0832A2}"/>
              </a:ext>
            </a:extLst>
          </p:cNvPr>
          <p:cNvGraphicFramePr>
            <a:graphicFrameLocks noGrp="1"/>
          </p:cNvGraphicFramePr>
          <p:nvPr>
            <p:ph idx="1"/>
            <p:extLst>
              <p:ext uri="{D42A27DB-BD31-4B8C-83A1-F6EECF244321}">
                <p14:modId xmlns:p14="http://schemas.microsoft.com/office/powerpoint/2010/main" val="1295413379"/>
              </p:ext>
            </p:extLst>
          </p:nvPr>
        </p:nvGraphicFramePr>
        <p:xfrm>
          <a:off x="1990725" y="1825625"/>
          <a:ext cx="9591675" cy="4089400"/>
        </p:xfrm>
        <a:graphic>
          <a:graphicData uri="http://schemas.openxmlformats.org/drawingml/2006/table">
            <a:tbl>
              <a:tblPr firstRow="1" bandRow="1">
                <a:tableStyleId>{2A488322-F2BA-4B5B-9748-0D474271808F}</a:tableStyleId>
              </a:tblPr>
              <a:tblGrid>
                <a:gridCol w="2908379">
                  <a:extLst>
                    <a:ext uri="{9D8B030D-6E8A-4147-A177-3AD203B41FA5}">
                      <a16:colId xmlns:a16="http://schemas.microsoft.com/office/drawing/2014/main" val="3212895864"/>
                    </a:ext>
                  </a:extLst>
                </a:gridCol>
                <a:gridCol w="6683296">
                  <a:extLst>
                    <a:ext uri="{9D8B030D-6E8A-4147-A177-3AD203B41FA5}">
                      <a16:colId xmlns:a16="http://schemas.microsoft.com/office/drawing/2014/main" val="3357071045"/>
                    </a:ext>
                  </a:extLst>
                </a:gridCol>
              </a:tblGrid>
              <a:tr h="650920">
                <a:tc>
                  <a:txBody>
                    <a:bodyPr/>
                    <a:lstStyle/>
                    <a:p>
                      <a:pPr algn="ctr"/>
                      <a:r>
                        <a:rPr lang="en-US" sz="3000" dirty="0"/>
                        <a:t>When?</a:t>
                      </a:r>
                    </a:p>
                  </a:txBody>
                  <a:tcPr/>
                </a:tc>
                <a:tc>
                  <a:txBody>
                    <a:bodyPr/>
                    <a:lstStyle/>
                    <a:p>
                      <a:pPr algn="ctr"/>
                      <a:r>
                        <a:rPr lang="en-US" sz="3000" dirty="0"/>
                        <a:t>What?</a:t>
                      </a:r>
                    </a:p>
                  </a:txBody>
                  <a:tcPr/>
                </a:tc>
                <a:extLst>
                  <a:ext uri="{0D108BD9-81ED-4DB2-BD59-A6C34878D82A}">
                    <a16:rowId xmlns:a16="http://schemas.microsoft.com/office/drawing/2014/main" val="3155217176"/>
                  </a:ext>
                </a:extLst>
              </a:tr>
              <a:tr h="2097408">
                <a:tc>
                  <a:txBody>
                    <a:bodyPr/>
                    <a:lstStyle/>
                    <a:p>
                      <a:pPr algn="ctr"/>
                      <a:r>
                        <a:rPr lang="en-US" sz="3000" dirty="0"/>
                        <a:t>2025</a:t>
                      </a:r>
                    </a:p>
                  </a:txBody>
                  <a:tcPr anchor="ctr"/>
                </a:tc>
                <a:tc>
                  <a:txBody>
                    <a:bodyPr/>
                    <a:lstStyle/>
                    <a:p>
                      <a:pPr>
                        <a:spcAft>
                          <a:spcPts val="1400"/>
                        </a:spcAft>
                      </a:pPr>
                      <a:r>
                        <a:rPr lang="en-US" sz="3000" dirty="0"/>
                        <a:t>Performance Assessment process aligns with the fiscal year</a:t>
                      </a:r>
                    </a:p>
                    <a:p>
                      <a:pPr marL="571500" indent="-571500">
                        <a:buClr>
                          <a:schemeClr val="accent6"/>
                        </a:buClr>
                        <a:buSzPct val="121000"/>
                        <a:buFont typeface="Arial" panose="020B0604020202020204" pitchFamily="34" charset="0"/>
                        <a:buChar char="•"/>
                      </a:pPr>
                      <a:r>
                        <a:rPr lang="en-US" sz="2500" dirty="0"/>
                        <a:t>Next annual review for FY 2025-2026 in Summer 2026</a:t>
                      </a:r>
                    </a:p>
                  </a:txBody>
                  <a:tcPr anchor="ctr"/>
                </a:tc>
                <a:extLst>
                  <a:ext uri="{0D108BD9-81ED-4DB2-BD59-A6C34878D82A}">
                    <a16:rowId xmlns:a16="http://schemas.microsoft.com/office/drawing/2014/main" val="4256256818"/>
                  </a:ext>
                </a:extLst>
              </a:tr>
              <a:tr h="1341072">
                <a:tc>
                  <a:txBody>
                    <a:bodyPr/>
                    <a:lstStyle/>
                    <a:p>
                      <a:pPr algn="ctr"/>
                      <a:r>
                        <a:rPr lang="en-US" sz="3000" dirty="0"/>
                        <a:t>Summer 2025</a:t>
                      </a:r>
                    </a:p>
                  </a:txBody>
                  <a:tcPr anchor="ctr"/>
                </a:tc>
                <a:tc>
                  <a:txBody>
                    <a:bodyPr/>
                    <a:lstStyle/>
                    <a:p>
                      <a:pPr>
                        <a:spcAft>
                          <a:spcPts val="1400"/>
                        </a:spcAft>
                      </a:pPr>
                      <a:r>
                        <a:rPr lang="en-US" sz="3000" dirty="0"/>
                        <a:t>Transition to Workday</a:t>
                      </a:r>
                    </a:p>
                    <a:p>
                      <a:pPr marL="571500" indent="-571500">
                        <a:buClr>
                          <a:schemeClr val="accent6"/>
                        </a:buClr>
                        <a:buSzPct val="121000"/>
                        <a:buFont typeface="Arial" panose="020B0604020202020204" pitchFamily="34" charset="0"/>
                        <a:buChar char="•"/>
                      </a:pPr>
                      <a:r>
                        <a:rPr lang="en-US" sz="2500" dirty="0"/>
                        <a:t>Setup of Performance Assessment form</a:t>
                      </a:r>
                    </a:p>
                  </a:txBody>
                  <a:tcPr anchor="ctr"/>
                </a:tc>
                <a:extLst>
                  <a:ext uri="{0D108BD9-81ED-4DB2-BD59-A6C34878D82A}">
                    <a16:rowId xmlns:a16="http://schemas.microsoft.com/office/drawing/2014/main" val="2140255122"/>
                  </a:ext>
                </a:extLst>
              </a:tr>
            </a:tbl>
          </a:graphicData>
        </a:graphic>
      </p:graphicFrame>
      <p:sp>
        <p:nvSpPr>
          <p:cNvPr id="5" name="Title 1">
            <a:extLst>
              <a:ext uri="{FF2B5EF4-FFF2-40B4-BE49-F238E27FC236}">
                <a16:creationId xmlns:a16="http://schemas.microsoft.com/office/drawing/2014/main" id="{BD119636-9495-4564-BC30-A4D38989331F}"/>
              </a:ext>
            </a:extLst>
          </p:cNvPr>
          <p:cNvSpPr>
            <a:spLocks noGrp="1"/>
          </p:cNvSpPr>
          <p:nvPr>
            <p:ph type="title"/>
          </p:nvPr>
        </p:nvSpPr>
        <p:spPr>
          <a:xfrm>
            <a:off x="838200" y="365125"/>
            <a:ext cx="10515600" cy="1325563"/>
          </a:xfrm>
        </p:spPr>
        <p:txBody>
          <a:bodyPr/>
          <a:lstStyle/>
          <a:p>
            <a:r>
              <a:rPr lang="en-US" dirty="0"/>
              <a:t>Changes in 2025 and beyond…</a:t>
            </a:r>
          </a:p>
        </p:txBody>
      </p:sp>
    </p:spTree>
    <p:extLst>
      <p:ext uri="{BB962C8B-B14F-4D97-AF65-F5344CB8AC3E}">
        <p14:creationId xmlns:p14="http://schemas.microsoft.com/office/powerpoint/2010/main" val="3738179579"/>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F0C31-2FE0-4CA1-8499-2F71CEAAE22C}"/>
              </a:ext>
            </a:extLst>
          </p:cNvPr>
          <p:cNvSpPr>
            <a:spLocks noGrp="1"/>
          </p:cNvSpPr>
          <p:nvPr>
            <p:ph type="title"/>
          </p:nvPr>
        </p:nvSpPr>
        <p:spPr/>
        <p:txBody>
          <a:bodyPr/>
          <a:lstStyle/>
          <a:p>
            <a:r>
              <a:rPr lang="en-US" dirty="0"/>
              <a:t>Additional Resources</a:t>
            </a:r>
          </a:p>
        </p:txBody>
      </p:sp>
      <p:pic>
        <p:nvPicPr>
          <p:cNvPr id="5" name="Picture 4">
            <a:extLst>
              <a:ext uri="{FF2B5EF4-FFF2-40B4-BE49-F238E27FC236}">
                <a16:creationId xmlns:a16="http://schemas.microsoft.com/office/drawing/2014/main" id="{FFC2FA9B-9772-4342-914C-24EBD5EB3766}"/>
              </a:ext>
            </a:extLst>
          </p:cNvPr>
          <p:cNvPicPr>
            <a:picLocks noChangeAspect="1"/>
          </p:cNvPicPr>
          <p:nvPr/>
        </p:nvPicPr>
        <p:blipFill rotWithShape="1">
          <a:blip r:embed="rId3">
            <a:clrChange>
              <a:clrFrom>
                <a:srgbClr val="F8FAF5"/>
              </a:clrFrom>
              <a:clrTo>
                <a:srgbClr val="F8FAF5">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t="2460"/>
          <a:stretch/>
        </p:blipFill>
        <p:spPr>
          <a:xfrm>
            <a:off x="1537549" y="1809750"/>
            <a:ext cx="10583752" cy="4720313"/>
          </a:xfrm>
          <a:prstGeom prst="rect">
            <a:avLst/>
          </a:prstGeom>
        </p:spPr>
      </p:pic>
    </p:spTree>
    <p:extLst>
      <p:ext uri="{BB962C8B-B14F-4D97-AF65-F5344CB8AC3E}">
        <p14:creationId xmlns:p14="http://schemas.microsoft.com/office/powerpoint/2010/main" val="171156110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85858B-42E3-4919-B2D7-E6F1F7B77A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10991" y="1594338"/>
            <a:ext cx="10065368" cy="3383573"/>
          </a:xfrm>
          <a:prstGeom prst="rect">
            <a:avLst/>
          </a:prstGeom>
        </p:spPr>
      </p:pic>
    </p:spTree>
    <p:extLst>
      <p:ext uri="{BB962C8B-B14F-4D97-AF65-F5344CB8AC3E}">
        <p14:creationId xmlns:p14="http://schemas.microsoft.com/office/powerpoint/2010/main" val="386479540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7D4F-5E16-4507-BF5C-288F9FC419DF}"/>
              </a:ext>
            </a:extLst>
          </p:cNvPr>
          <p:cNvSpPr>
            <a:spLocks noGrp="1"/>
          </p:cNvSpPr>
          <p:nvPr>
            <p:ph type="title"/>
          </p:nvPr>
        </p:nvSpPr>
        <p:spPr>
          <a:xfrm>
            <a:off x="1133763" y="2507962"/>
            <a:ext cx="5645727" cy="1325563"/>
          </a:xfrm>
        </p:spPr>
        <p:txBody>
          <a:bodyPr/>
          <a:lstStyle/>
          <a:p>
            <a:r>
              <a:rPr lang="en-US" dirty="0">
                <a:effectLst>
                  <a:glow rad="101600">
                    <a:schemeClr val="bg1">
                      <a:alpha val="60000"/>
                    </a:schemeClr>
                  </a:glow>
                </a:effectLst>
              </a:rPr>
              <a:t>Why a performance review?</a:t>
            </a:r>
          </a:p>
        </p:txBody>
      </p:sp>
      <p:pic>
        <p:nvPicPr>
          <p:cNvPr id="2050" name="Picture 2" descr="Free Decorative judgement scale and gavel placed on desk in light lawyer office against window Stock Photo">
            <a:extLst>
              <a:ext uri="{FF2B5EF4-FFF2-40B4-BE49-F238E27FC236}">
                <a16:creationId xmlns:a16="http://schemas.microsoft.com/office/drawing/2014/main" id="{FA5496C3-552F-4C94-BB07-3D29FE48715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483475" y="0"/>
            <a:ext cx="4708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8DADB8-B4F2-4991-AE55-7B059D73C259}"/>
              </a:ext>
            </a:extLst>
          </p:cNvPr>
          <p:cNvSpPr txBox="1"/>
          <p:nvPr/>
        </p:nvSpPr>
        <p:spPr>
          <a:xfrm>
            <a:off x="3556639" y="6472367"/>
            <a:ext cx="3842719" cy="200055"/>
          </a:xfrm>
          <a:prstGeom prst="rect">
            <a:avLst/>
          </a:prstGeom>
          <a:noFill/>
        </p:spPr>
        <p:txBody>
          <a:bodyPr wrap="none" rtlCol="0">
            <a:spAutoFit/>
          </a:bodyPr>
          <a:lstStyle/>
          <a:p>
            <a:r>
              <a:rPr lang="en-US" sz="700" dirty="0"/>
              <a:t>Source:  https://www.pexels.com/photo/judgement-scale-and-gavel-in-judge-office-5669602/</a:t>
            </a:r>
          </a:p>
        </p:txBody>
      </p:sp>
    </p:spTree>
    <p:extLst>
      <p:ext uri="{BB962C8B-B14F-4D97-AF65-F5344CB8AC3E}">
        <p14:creationId xmlns:p14="http://schemas.microsoft.com/office/powerpoint/2010/main" val="204120873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FE14C-200D-4B34-8AC8-7AFF4B9ACD62}"/>
              </a:ext>
            </a:extLst>
          </p:cNvPr>
          <p:cNvSpPr>
            <a:spLocks noGrp="1"/>
          </p:cNvSpPr>
          <p:nvPr>
            <p:ph type="title"/>
          </p:nvPr>
        </p:nvSpPr>
        <p:spPr/>
        <p:txBody>
          <a:bodyPr/>
          <a:lstStyle/>
          <a:p>
            <a:r>
              <a:rPr lang="en-US" dirty="0"/>
              <a:t>The process</a:t>
            </a:r>
          </a:p>
        </p:txBody>
      </p:sp>
      <p:graphicFrame>
        <p:nvGraphicFramePr>
          <p:cNvPr id="4" name="Content Placeholder 3">
            <a:extLst>
              <a:ext uri="{FF2B5EF4-FFF2-40B4-BE49-F238E27FC236}">
                <a16:creationId xmlns:a16="http://schemas.microsoft.com/office/drawing/2014/main" id="{84176DE7-2907-4992-BA78-3C651333C772}"/>
              </a:ext>
            </a:extLst>
          </p:cNvPr>
          <p:cNvGraphicFramePr>
            <a:graphicFrameLocks noGrp="1"/>
          </p:cNvGraphicFramePr>
          <p:nvPr>
            <p:ph idx="1"/>
            <p:extLst>
              <p:ext uri="{D42A27DB-BD31-4B8C-83A1-F6EECF244321}">
                <p14:modId xmlns:p14="http://schemas.microsoft.com/office/powerpoint/2010/main" val="3117275766"/>
              </p:ext>
            </p:extLst>
          </p:nvPr>
        </p:nvGraphicFramePr>
        <p:xfrm>
          <a:off x="2796309" y="682264"/>
          <a:ext cx="10515600" cy="5493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4505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071B5B3D-B86A-41C4-A809-FEAD7E8D558A}"/>
                                            </p:graphicEl>
                                          </p:spTgt>
                                        </p:tgtEl>
                                        <p:attrNameLst>
                                          <p:attrName>style.visibility</p:attrName>
                                        </p:attrNameLst>
                                      </p:cBhvr>
                                      <p:to>
                                        <p:strVal val="visible"/>
                                      </p:to>
                                    </p:set>
                                    <p:animEffect transition="in" filter="fade">
                                      <p:cBhvr>
                                        <p:cTn id="7" dur="500"/>
                                        <p:tgtEl>
                                          <p:spTgt spid="4">
                                            <p:graphicEl>
                                              <a:dgm id="{071B5B3D-B86A-41C4-A809-FEAD7E8D558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578D688F-56C9-4C89-978A-47A1495E9367}"/>
                                            </p:graphicEl>
                                          </p:spTgt>
                                        </p:tgtEl>
                                        <p:attrNameLst>
                                          <p:attrName>style.visibility</p:attrName>
                                        </p:attrNameLst>
                                      </p:cBhvr>
                                      <p:to>
                                        <p:strVal val="visible"/>
                                      </p:to>
                                    </p:set>
                                    <p:animEffect transition="in" filter="fade">
                                      <p:cBhvr>
                                        <p:cTn id="10" dur="500"/>
                                        <p:tgtEl>
                                          <p:spTgt spid="4">
                                            <p:graphicEl>
                                              <a:dgm id="{578D688F-56C9-4C89-978A-47A1495E9367}"/>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48C8E482-6E1A-4AC6-B524-399C24F5C17C}"/>
                                            </p:graphicEl>
                                          </p:spTgt>
                                        </p:tgtEl>
                                        <p:attrNameLst>
                                          <p:attrName>style.visibility</p:attrName>
                                        </p:attrNameLst>
                                      </p:cBhvr>
                                      <p:to>
                                        <p:strVal val="visible"/>
                                      </p:to>
                                    </p:set>
                                    <p:animEffect transition="in" filter="fade">
                                      <p:cBhvr>
                                        <p:cTn id="15" dur="500"/>
                                        <p:tgtEl>
                                          <p:spTgt spid="4">
                                            <p:graphicEl>
                                              <a:dgm id="{48C8E482-6E1A-4AC6-B524-399C24F5C17C}"/>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F6D58497-FD0B-4BBE-B6CD-B90A12448B2A}"/>
                                            </p:graphicEl>
                                          </p:spTgt>
                                        </p:tgtEl>
                                        <p:attrNameLst>
                                          <p:attrName>style.visibility</p:attrName>
                                        </p:attrNameLst>
                                      </p:cBhvr>
                                      <p:to>
                                        <p:strVal val="visible"/>
                                      </p:to>
                                    </p:set>
                                    <p:animEffect transition="in" filter="fade">
                                      <p:cBhvr>
                                        <p:cTn id="18" dur="500"/>
                                        <p:tgtEl>
                                          <p:spTgt spid="4">
                                            <p:graphicEl>
                                              <a:dgm id="{F6D58497-FD0B-4BBE-B6CD-B90A12448B2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graphicEl>
                                              <a:dgm id="{C69BBC5F-EF7E-4155-AC13-832A3698AB74}"/>
                                            </p:graphicEl>
                                          </p:spTgt>
                                        </p:tgtEl>
                                        <p:attrNameLst>
                                          <p:attrName>style.visibility</p:attrName>
                                        </p:attrNameLst>
                                      </p:cBhvr>
                                      <p:to>
                                        <p:strVal val="visible"/>
                                      </p:to>
                                    </p:set>
                                    <p:animEffect transition="in" filter="fade">
                                      <p:cBhvr>
                                        <p:cTn id="23" dur="500"/>
                                        <p:tgtEl>
                                          <p:spTgt spid="4">
                                            <p:graphicEl>
                                              <a:dgm id="{C69BBC5F-EF7E-4155-AC13-832A3698AB74}"/>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graphicEl>
                                              <a:dgm id="{21039891-CD56-4A13-AAB8-733D95E324E0}"/>
                                            </p:graphicEl>
                                          </p:spTgt>
                                        </p:tgtEl>
                                        <p:attrNameLst>
                                          <p:attrName>style.visibility</p:attrName>
                                        </p:attrNameLst>
                                      </p:cBhvr>
                                      <p:to>
                                        <p:strVal val="visible"/>
                                      </p:to>
                                    </p:set>
                                    <p:animEffect transition="in" filter="fade">
                                      <p:cBhvr>
                                        <p:cTn id="26" dur="500"/>
                                        <p:tgtEl>
                                          <p:spTgt spid="4">
                                            <p:graphicEl>
                                              <a:dgm id="{21039891-CD56-4A13-AAB8-733D95E324E0}"/>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dgm id="{6DCA6787-01F8-4A1F-AD47-1324EF1B8283}"/>
                                            </p:graphicEl>
                                          </p:spTgt>
                                        </p:tgtEl>
                                        <p:attrNameLst>
                                          <p:attrName>style.visibility</p:attrName>
                                        </p:attrNameLst>
                                      </p:cBhvr>
                                      <p:to>
                                        <p:strVal val="visible"/>
                                      </p:to>
                                    </p:set>
                                    <p:animEffect transition="in" filter="fade">
                                      <p:cBhvr>
                                        <p:cTn id="31" dur="500"/>
                                        <p:tgtEl>
                                          <p:spTgt spid="4">
                                            <p:graphicEl>
                                              <a:dgm id="{6DCA6787-01F8-4A1F-AD47-1324EF1B8283}"/>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graphicEl>
                                              <a:dgm id="{AC62C193-BE94-47CF-A551-5B9126B358AF}"/>
                                            </p:graphicEl>
                                          </p:spTgt>
                                        </p:tgtEl>
                                        <p:attrNameLst>
                                          <p:attrName>style.visibility</p:attrName>
                                        </p:attrNameLst>
                                      </p:cBhvr>
                                      <p:to>
                                        <p:strVal val="visible"/>
                                      </p:to>
                                    </p:set>
                                    <p:animEffect transition="in" filter="fade">
                                      <p:cBhvr>
                                        <p:cTn id="34" dur="500"/>
                                        <p:tgtEl>
                                          <p:spTgt spid="4">
                                            <p:graphicEl>
                                              <a:dgm id="{AC62C193-BE94-47CF-A551-5B9126B358A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A045-53E3-40B7-959D-2675B0B659BB}"/>
              </a:ext>
            </a:extLst>
          </p:cNvPr>
          <p:cNvSpPr>
            <a:spLocks noGrp="1"/>
          </p:cNvSpPr>
          <p:nvPr>
            <p:ph type="title"/>
          </p:nvPr>
        </p:nvSpPr>
        <p:spPr>
          <a:xfrm>
            <a:off x="5160474" y="365125"/>
            <a:ext cx="6193325" cy="1325563"/>
          </a:xfrm>
        </p:spPr>
        <p:txBody>
          <a:bodyPr/>
          <a:lstStyle/>
          <a:p>
            <a:r>
              <a:rPr lang="en-US" dirty="0"/>
              <a:t>Goal setting</a:t>
            </a:r>
          </a:p>
        </p:txBody>
      </p:sp>
      <p:sp>
        <p:nvSpPr>
          <p:cNvPr id="3" name="Content Placeholder 2">
            <a:extLst>
              <a:ext uri="{FF2B5EF4-FFF2-40B4-BE49-F238E27FC236}">
                <a16:creationId xmlns:a16="http://schemas.microsoft.com/office/drawing/2014/main" id="{8039F039-7532-4A0D-9E65-6BA0EA45E011}"/>
              </a:ext>
            </a:extLst>
          </p:cNvPr>
          <p:cNvSpPr>
            <a:spLocks noGrp="1"/>
          </p:cNvSpPr>
          <p:nvPr>
            <p:ph idx="1"/>
          </p:nvPr>
        </p:nvSpPr>
        <p:spPr>
          <a:xfrm>
            <a:off x="5160474" y="1825625"/>
            <a:ext cx="6193326" cy="4351338"/>
          </a:xfrm>
        </p:spPr>
        <p:txBody>
          <a:bodyPr/>
          <a:lstStyle/>
          <a:p>
            <a:r>
              <a:rPr lang="en-US" b="1" dirty="0">
                <a:solidFill>
                  <a:schemeClr val="accent6">
                    <a:lumMod val="75000"/>
                  </a:schemeClr>
                </a:solidFill>
              </a:rPr>
              <a:t>S</a:t>
            </a:r>
            <a:r>
              <a:rPr lang="en-US" dirty="0"/>
              <a:t>pecific</a:t>
            </a:r>
          </a:p>
          <a:p>
            <a:r>
              <a:rPr lang="en-US" b="1" dirty="0">
                <a:solidFill>
                  <a:schemeClr val="accent6">
                    <a:lumMod val="75000"/>
                  </a:schemeClr>
                </a:solidFill>
              </a:rPr>
              <a:t>M</a:t>
            </a:r>
            <a:r>
              <a:rPr lang="en-US" dirty="0"/>
              <a:t>easurable</a:t>
            </a:r>
          </a:p>
          <a:p>
            <a:r>
              <a:rPr lang="en-US" b="1" dirty="0">
                <a:solidFill>
                  <a:schemeClr val="accent6">
                    <a:lumMod val="75000"/>
                  </a:schemeClr>
                </a:solidFill>
              </a:rPr>
              <a:t>A</a:t>
            </a:r>
            <a:r>
              <a:rPr lang="en-US" dirty="0"/>
              <a:t>chievable</a:t>
            </a:r>
          </a:p>
          <a:p>
            <a:r>
              <a:rPr lang="en-US" b="1" dirty="0">
                <a:solidFill>
                  <a:schemeClr val="accent6">
                    <a:lumMod val="75000"/>
                  </a:schemeClr>
                </a:solidFill>
              </a:rPr>
              <a:t>R</a:t>
            </a:r>
            <a:r>
              <a:rPr lang="en-US" dirty="0"/>
              <a:t>elevant</a:t>
            </a:r>
          </a:p>
          <a:p>
            <a:r>
              <a:rPr lang="en-US" b="1" dirty="0">
                <a:solidFill>
                  <a:schemeClr val="accent6">
                    <a:lumMod val="75000"/>
                  </a:schemeClr>
                </a:solidFill>
              </a:rPr>
              <a:t>T</a:t>
            </a:r>
            <a:r>
              <a:rPr lang="en-US" dirty="0"/>
              <a:t>ime-bound</a:t>
            </a:r>
          </a:p>
        </p:txBody>
      </p:sp>
      <p:pic>
        <p:nvPicPr>
          <p:cNvPr id="5" name="Picture 4">
            <a:extLst>
              <a:ext uri="{FF2B5EF4-FFF2-40B4-BE49-F238E27FC236}">
                <a16:creationId xmlns:a16="http://schemas.microsoft.com/office/drawing/2014/main" id="{9DC975ED-3BF3-4BC3-905C-A876283AA1B3}"/>
              </a:ext>
            </a:extLst>
          </p:cNvPr>
          <p:cNvPicPr>
            <a:picLocks noChangeAspect="1"/>
          </p:cNvPicPr>
          <p:nvPr/>
        </p:nvPicPr>
        <p:blipFill>
          <a:blip r:embed="rId3"/>
          <a:stretch>
            <a:fillRect/>
          </a:stretch>
        </p:blipFill>
        <p:spPr>
          <a:xfrm>
            <a:off x="123217" y="881690"/>
            <a:ext cx="5037257" cy="2631054"/>
          </a:xfrm>
          <a:prstGeom prst="rect">
            <a:avLst/>
          </a:prstGeom>
        </p:spPr>
      </p:pic>
    </p:spTree>
    <p:extLst>
      <p:ext uri="{BB962C8B-B14F-4D97-AF65-F5344CB8AC3E}">
        <p14:creationId xmlns:p14="http://schemas.microsoft.com/office/powerpoint/2010/main" val="381179242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A045-53E3-40B7-959D-2675B0B659BB}"/>
              </a:ext>
            </a:extLst>
          </p:cNvPr>
          <p:cNvSpPr>
            <a:spLocks noGrp="1"/>
          </p:cNvSpPr>
          <p:nvPr>
            <p:ph type="title"/>
          </p:nvPr>
        </p:nvSpPr>
        <p:spPr>
          <a:xfrm>
            <a:off x="5160474" y="365125"/>
            <a:ext cx="6193325" cy="1325563"/>
          </a:xfrm>
        </p:spPr>
        <p:txBody>
          <a:bodyPr/>
          <a:lstStyle/>
          <a:p>
            <a:r>
              <a:rPr lang="en-US" dirty="0"/>
              <a:t>Goal setting</a:t>
            </a:r>
          </a:p>
        </p:txBody>
      </p:sp>
      <p:sp>
        <p:nvSpPr>
          <p:cNvPr id="3" name="Content Placeholder 2">
            <a:extLst>
              <a:ext uri="{FF2B5EF4-FFF2-40B4-BE49-F238E27FC236}">
                <a16:creationId xmlns:a16="http://schemas.microsoft.com/office/drawing/2014/main" id="{8039F039-7532-4A0D-9E65-6BA0EA45E011}"/>
              </a:ext>
            </a:extLst>
          </p:cNvPr>
          <p:cNvSpPr>
            <a:spLocks noGrp="1"/>
          </p:cNvSpPr>
          <p:nvPr>
            <p:ph idx="1"/>
          </p:nvPr>
        </p:nvSpPr>
        <p:spPr>
          <a:xfrm>
            <a:off x="5160474" y="1825625"/>
            <a:ext cx="6193326" cy="4351338"/>
          </a:xfrm>
        </p:spPr>
        <p:txBody>
          <a:bodyPr/>
          <a:lstStyle/>
          <a:p>
            <a:pPr marL="0" indent="0">
              <a:buNone/>
            </a:pPr>
            <a:r>
              <a:rPr lang="en-US" b="0" i="0" dirty="0">
                <a:solidFill>
                  <a:schemeClr val="tx1"/>
                </a:solidFill>
                <a:effectLst/>
                <a:latin typeface="Segoe UI" panose="020B0502040204020203" pitchFamily="34" charset="0"/>
              </a:rPr>
              <a:t>I want to get in better shape by running more this year.</a:t>
            </a:r>
            <a:endParaRPr lang="en-US" dirty="0">
              <a:solidFill>
                <a:schemeClr val="tx1"/>
              </a:solidFill>
            </a:endParaRPr>
          </a:p>
        </p:txBody>
      </p:sp>
      <p:pic>
        <p:nvPicPr>
          <p:cNvPr id="5" name="Picture 4">
            <a:extLst>
              <a:ext uri="{FF2B5EF4-FFF2-40B4-BE49-F238E27FC236}">
                <a16:creationId xmlns:a16="http://schemas.microsoft.com/office/drawing/2014/main" id="{9DC975ED-3BF3-4BC3-905C-A876283AA1B3}"/>
              </a:ext>
            </a:extLst>
          </p:cNvPr>
          <p:cNvPicPr>
            <a:picLocks noChangeAspect="1"/>
          </p:cNvPicPr>
          <p:nvPr/>
        </p:nvPicPr>
        <p:blipFill>
          <a:blip r:embed="rId3"/>
          <a:stretch>
            <a:fillRect/>
          </a:stretch>
        </p:blipFill>
        <p:spPr>
          <a:xfrm>
            <a:off x="123217" y="881690"/>
            <a:ext cx="5037257" cy="2631054"/>
          </a:xfrm>
          <a:prstGeom prst="rect">
            <a:avLst/>
          </a:prstGeom>
        </p:spPr>
      </p:pic>
    </p:spTree>
    <p:extLst>
      <p:ext uri="{BB962C8B-B14F-4D97-AF65-F5344CB8AC3E}">
        <p14:creationId xmlns:p14="http://schemas.microsoft.com/office/powerpoint/2010/main" val="300019248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A045-53E3-40B7-959D-2675B0B659BB}"/>
              </a:ext>
            </a:extLst>
          </p:cNvPr>
          <p:cNvSpPr>
            <a:spLocks noGrp="1"/>
          </p:cNvSpPr>
          <p:nvPr>
            <p:ph type="title"/>
          </p:nvPr>
        </p:nvSpPr>
        <p:spPr>
          <a:xfrm>
            <a:off x="5160474" y="365125"/>
            <a:ext cx="6193325" cy="1325563"/>
          </a:xfrm>
        </p:spPr>
        <p:txBody>
          <a:bodyPr/>
          <a:lstStyle/>
          <a:p>
            <a:r>
              <a:rPr lang="en-US" dirty="0"/>
              <a:t>Goal setting</a:t>
            </a:r>
          </a:p>
        </p:txBody>
      </p:sp>
      <p:sp>
        <p:nvSpPr>
          <p:cNvPr id="3" name="Content Placeholder 2">
            <a:extLst>
              <a:ext uri="{FF2B5EF4-FFF2-40B4-BE49-F238E27FC236}">
                <a16:creationId xmlns:a16="http://schemas.microsoft.com/office/drawing/2014/main" id="{8039F039-7532-4A0D-9E65-6BA0EA45E011}"/>
              </a:ext>
            </a:extLst>
          </p:cNvPr>
          <p:cNvSpPr>
            <a:spLocks noGrp="1"/>
          </p:cNvSpPr>
          <p:nvPr>
            <p:ph idx="1"/>
          </p:nvPr>
        </p:nvSpPr>
        <p:spPr>
          <a:xfrm>
            <a:off x="5160474" y="1825625"/>
            <a:ext cx="6193326" cy="4351338"/>
          </a:xfrm>
        </p:spPr>
        <p:txBody>
          <a:bodyPr/>
          <a:lstStyle/>
          <a:p>
            <a:pPr marL="0" indent="0">
              <a:buNone/>
            </a:pPr>
            <a:r>
              <a:rPr lang="en-US" b="0" i="0" dirty="0">
                <a:solidFill>
                  <a:schemeClr val="tx1"/>
                </a:solidFill>
                <a:effectLst/>
                <a:latin typeface="Segoe UI" panose="020B0502040204020203" pitchFamily="34" charset="0"/>
              </a:rPr>
              <a:t>I will get in better shape by running. My objective is to run 5 kilometers without stopping. I will start by running 1/2 kilometer and gradually increase the distance by 0.5 kilometers each week. Improving my physical fitness will help me feel healthier and more energetic. I will achieve this goal by March 31, 2025</a:t>
            </a:r>
            <a:endParaRPr lang="en-US" dirty="0">
              <a:solidFill>
                <a:schemeClr val="tx1"/>
              </a:solidFill>
            </a:endParaRPr>
          </a:p>
        </p:txBody>
      </p:sp>
      <p:pic>
        <p:nvPicPr>
          <p:cNvPr id="5" name="Picture 4">
            <a:extLst>
              <a:ext uri="{FF2B5EF4-FFF2-40B4-BE49-F238E27FC236}">
                <a16:creationId xmlns:a16="http://schemas.microsoft.com/office/drawing/2014/main" id="{9DC975ED-3BF3-4BC3-905C-A876283AA1B3}"/>
              </a:ext>
            </a:extLst>
          </p:cNvPr>
          <p:cNvPicPr>
            <a:picLocks noChangeAspect="1"/>
          </p:cNvPicPr>
          <p:nvPr/>
        </p:nvPicPr>
        <p:blipFill>
          <a:blip r:embed="rId3"/>
          <a:stretch>
            <a:fillRect/>
          </a:stretch>
        </p:blipFill>
        <p:spPr>
          <a:xfrm>
            <a:off x="123217" y="881690"/>
            <a:ext cx="5037257" cy="2631054"/>
          </a:xfrm>
          <a:prstGeom prst="rect">
            <a:avLst/>
          </a:prstGeom>
        </p:spPr>
      </p:pic>
    </p:spTree>
    <p:extLst>
      <p:ext uri="{BB962C8B-B14F-4D97-AF65-F5344CB8AC3E}">
        <p14:creationId xmlns:p14="http://schemas.microsoft.com/office/powerpoint/2010/main" val="25340453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A045-53E3-40B7-959D-2675B0B659BB}"/>
              </a:ext>
            </a:extLst>
          </p:cNvPr>
          <p:cNvSpPr>
            <a:spLocks noGrp="1"/>
          </p:cNvSpPr>
          <p:nvPr>
            <p:ph type="title"/>
          </p:nvPr>
        </p:nvSpPr>
        <p:spPr>
          <a:xfrm>
            <a:off x="5160474" y="365125"/>
            <a:ext cx="6193325" cy="1325563"/>
          </a:xfrm>
        </p:spPr>
        <p:txBody>
          <a:bodyPr/>
          <a:lstStyle/>
          <a:p>
            <a:r>
              <a:rPr lang="en-US" dirty="0"/>
              <a:t>Documenting</a:t>
            </a:r>
          </a:p>
        </p:txBody>
      </p:sp>
      <p:sp>
        <p:nvSpPr>
          <p:cNvPr id="3" name="Content Placeholder 2">
            <a:extLst>
              <a:ext uri="{FF2B5EF4-FFF2-40B4-BE49-F238E27FC236}">
                <a16:creationId xmlns:a16="http://schemas.microsoft.com/office/drawing/2014/main" id="{8039F039-7532-4A0D-9E65-6BA0EA45E011}"/>
              </a:ext>
            </a:extLst>
          </p:cNvPr>
          <p:cNvSpPr>
            <a:spLocks noGrp="1"/>
          </p:cNvSpPr>
          <p:nvPr>
            <p:ph idx="1"/>
          </p:nvPr>
        </p:nvSpPr>
        <p:spPr>
          <a:xfrm>
            <a:off x="5160474" y="1825625"/>
            <a:ext cx="6193326" cy="4351338"/>
          </a:xfrm>
        </p:spPr>
        <p:txBody>
          <a:bodyPr/>
          <a:lstStyle/>
          <a:p>
            <a:r>
              <a:rPr lang="en-US" b="0" i="0" dirty="0">
                <a:solidFill>
                  <a:schemeClr val="tx1"/>
                </a:solidFill>
                <a:effectLst/>
                <a:latin typeface="Segoe UI" panose="020B0502040204020203" pitchFamily="34" charset="0"/>
              </a:rPr>
              <a:t>Performance journal</a:t>
            </a:r>
          </a:p>
          <a:p>
            <a:r>
              <a:rPr lang="en-US" dirty="0">
                <a:solidFill>
                  <a:schemeClr val="tx1"/>
                </a:solidFill>
                <a:latin typeface="Segoe UI" panose="020B0502040204020203" pitchFamily="34" charset="0"/>
              </a:rPr>
              <a:t>Project &amp; task tracking</a:t>
            </a:r>
          </a:p>
          <a:p>
            <a:r>
              <a:rPr lang="en-US" dirty="0">
                <a:solidFill>
                  <a:schemeClr val="tx1"/>
                </a:solidFill>
                <a:latin typeface="Segoe UI" panose="020B0502040204020203" pitchFamily="34" charset="0"/>
              </a:rPr>
              <a:t>One-on-one meeting notes</a:t>
            </a:r>
          </a:p>
          <a:p>
            <a:r>
              <a:rPr lang="en-US" dirty="0">
                <a:solidFill>
                  <a:schemeClr val="tx1"/>
                </a:solidFill>
                <a:latin typeface="Segoe UI" panose="020B0502040204020203" pitchFamily="34" charset="0"/>
              </a:rPr>
              <a:t>Email folders</a:t>
            </a:r>
          </a:p>
          <a:p>
            <a:r>
              <a:rPr lang="en-US" dirty="0">
                <a:solidFill>
                  <a:schemeClr val="tx1"/>
                </a:solidFill>
                <a:latin typeface="Segoe UI" panose="020B0502040204020203" pitchFamily="34" charset="0"/>
              </a:rPr>
              <a:t>Check-in’s with employees’ main customers</a:t>
            </a:r>
          </a:p>
          <a:p>
            <a:endParaRPr lang="en-US" dirty="0">
              <a:solidFill>
                <a:schemeClr val="tx1"/>
              </a:solidFill>
            </a:endParaRPr>
          </a:p>
        </p:txBody>
      </p:sp>
      <p:pic>
        <p:nvPicPr>
          <p:cNvPr id="5" name="Picture 4">
            <a:extLst>
              <a:ext uri="{FF2B5EF4-FFF2-40B4-BE49-F238E27FC236}">
                <a16:creationId xmlns:a16="http://schemas.microsoft.com/office/drawing/2014/main" id="{9DC975ED-3BF3-4BC3-905C-A876283AA1B3}"/>
              </a:ext>
            </a:extLst>
          </p:cNvPr>
          <p:cNvPicPr>
            <a:picLocks noChangeAspect="1"/>
          </p:cNvPicPr>
          <p:nvPr/>
        </p:nvPicPr>
        <p:blipFill>
          <a:blip r:embed="rId3"/>
          <a:stretch>
            <a:fillRect/>
          </a:stretch>
        </p:blipFill>
        <p:spPr>
          <a:xfrm>
            <a:off x="123217" y="881690"/>
            <a:ext cx="5037257" cy="2631054"/>
          </a:xfrm>
          <a:prstGeom prst="rect">
            <a:avLst/>
          </a:prstGeom>
        </p:spPr>
      </p:pic>
    </p:spTree>
    <p:extLst>
      <p:ext uri="{BB962C8B-B14F-4D97-AF65-F5344CB8AC3E}">
        <p14:creationId xmlns:p14="http://schemas.microsoft.com/office/powerpoint/2010/main" val="1052043291"/>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heme-6-UWGB-this-is-how-we-rise" id="{9C9578B8-12A3-41BB-A518-E43C10834178}" vid="{930475B6-2EEF-421D-B9ED-64CB1ECA76D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heme-6-UWGB-this-is-how-we-rise" id="{9C9578B8-12A3-41BB-A518-E43C10834178}" vid="{D2D9C90F-D509-4241-B8DE-FE14DD242D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PPT-theme-6-UWGB-this-is-how-we-rise</Template>
  <TotalTime>12635</TotalTime>
  <Words>2066</Words>
  <Application>Microsoft Office PowerPoint</Application>
  <PresentationFormat>Widescreen</PresentationFormat>
  <Paragraphs>265</Paragraphs>
  <Slides>36</Slides>
  <Notes>36</Notes>
  <HiddenSlides>2</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Calibri</vt:lpstr>
      <vt:lpstr>Ink Free</vt:lpstr>
      <vt:lpstr>Segoe UI</vt:lpstr>
      <vt:lpstr>Wingdings</vt:lpstr>
      <vt:lpstr>Office Theme</vt:lpstr>
      <vt:lpstr>Custom Design</vt:lpstr>
      <vt:lpstr>PowerPoint Presentation</vt:lpstr>
      <vt:lpstr>Learning path</vt:lpstr>
      <vt:lpstr>Why a performance review?</vt:lpstr>
      <vt:lpstr>Why a performance review?</vt:lpstr>
      <vt:lpstr>The process</vt:lpstr>
      <vt:lpstr>Goal setting</vt:lpstr>
      <vt:lpstr>Goal setting</vt:lpstr>
      <vt:lpstr>Goal setting</vt:lpstr>
      <vt:lpstr>Documenting</vt:lpstr>
      <vt:lpstr>One-on-Ones*</vt:lpstr>
      <vt:lpstr>Annual Review</vt:lpstr>
      <vt:lpstr>Annual Review</vt:lpstr>
      <vt:lpstr>Annual Review</vt:lpstr>
      <vt:lpstr>PowerPoint Presentation</vt:lpstr>
      <vt:lpstr>Watch out for those biases</vt:lpstr>
      <vt:lpstr>Contrast </vt:lpstr>
      <vt:lpstr>Halo</vt:lpstr>
      <vt:lpstr>Horn</vt:lpstr>
      <vt:lpstr>Leniency</vt:lpstr>
      <vt:lpstr>Severity</vt:lpstr>
      <vt:lpstr>Recency</vt:lpstr>
      <vt:lpstr>Eliminating biases</vt:lpstr>
      <vt:lpstr>The ratings</vt:lpstr>
      <vt:lpstr>Avoid writing about…</vt:lpstr>
      <vt:lpstr>Avoid writing about…</vt:lpstr>
      <vt:lpstr>Avoid writing about…</vt:lpstr>
      <vt:lpstr>Avoid writing about…</vt:lpstr>
      <vt:lpstr>Avoid writing about…</vt:lpstr>
      <vt:lpstr>Recommended Key Dates</vt:lpstr>
      <vt:lpstr>Recommended Key Dates</vt:lpstr>
      <vt:lpstr>Exceptions to annual reviews</vt:lpstr>
      <vt:lpstr>The form</vt:lpstr>
      <vt:lpstr>Signing the form</vt:lpstr>
      <vt:lpstr>Changes in 2025 and beyond…</vt:lpstr>
      <vt:lpstr>Additional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How We Rise</dc:title>
  <dc:creator>Aguilar, Jorge</dc:creator>
  <cp:lastModifiedBy>Aguilar, Jorge</cp:lastModifiedBy>
  <cp:revision>109</cp:revision>
  <cp:lastPrinted>2025-01-14T14:22:49Z</cp:lastPrinted>
  <dcterms:created xsi:type="dcterms:W3CDTF">2024-12-11T21:41:05Z</dcterms:created>
  <dcterms:modified xsi:type="dcterms:W3CDTF">2025-01-16T16:11:36Z</dcterms:modified>
</cp:coreProperties>
</file>